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8" r:id="rId5"/>
    <p:sldId id="264" r:id="rId6"/>
    <p:sldId id="266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72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9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38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22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63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8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3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3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73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9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20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65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5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2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E3C2EB0-67D4-4868-BA6C-EFC0E28AC5D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AABA39-7D68-414B-9984-040B6F38A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825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105DD9-E082-83EF-F214-E7B288C25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258" y="10551"/>
            <a:ext cx="1609483" cy="554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AA539-EC61-424A-898A-B78F348B2985}"/>
              </a:ext>
            </a:extLst>
          </p:cNvPr>
          <p:cNvSpPr txBox="1"/>
          <p:nvPr/>
        </p:nvSpPr>
        <p:spPr>
          <a:xfrm>
            <a:off x="2317065" y="582030"/>
            <a:ext cx="7557868" cy="66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ОБРАЗОВАНИЯ, НАУКИ И МОЛОДЁЖИ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РЕСПУБЛИКИ КРЫМ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9143F5A3-E240-763B-8405-B77AEB00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5" y="913915"/>
            <a:ext cx="4494700" cy="136471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>
                    <a:lumMod val="10000"/>
                  </a:schemeClr>
                </a:solidFill>
              </a:rPr>
              <a:t>САМОУПРАВЛЕНИЕ -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3FA74F18-958A-1770-7CB1-3B267F6C1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55" y="1652570"/>
            <a:ext cx="7383861" cy="4164497"/>
          </a:xfr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554DBC60-2E00-EBCD-CA30-8988A12C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736" y="2278632"/>
            <a:ext cx="4620684" cy="1127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Специфическая организация коллективной деятельности, которая основана на развитии самостоятельности детей для достижения значимых целей.</a:t>
            </a:r>
          </a:p>
          <a:p>
            <a:pPr algn="just"/>
            <a:endParaRPr lang="ru-RU" dirty="0">
              <a:solidFill>
                <a:schemeClr val="tx1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B443DE-F033-62AD-2432-19476256F81C}"/>
              </a:ext>
            </a:extLst>
          </p:cNvPr>
          <p:cNvSpPr txBox="1"/>
          <p:nvPr/>
        </p:nvSpPr>
        <p:spPr>
          <a:xfrm>
            <a:off x="125984" y="4140552"/>
            <a:ext cx="3883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ШКОЛЫ -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A01A6D-DAE4-67E4-9F52-F4EE2A1907A5}"/>
              </a:ext>
            </a:extLst>
          </p:cNvPr>
          <p:cNvSpPr txBox="1"/>
          <p:nvPr/>
        </p:nvSpPr>
        <p:spPr>
          <a:xfrm>
            <a:off x="46104" y="4743897"/>
            <a:ext cx="4589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Пусковой механизм организаторской работы в школе, он утверждает конкретный план работы на конкретный срок, а затем анализирует его выполнение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141482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1FDE7-E075-08DD-6DBE-B83F9F814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85" y="0"/>
            <a:ext cx="10860863" cy="91220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Министр труда и безопасности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8B9BA1-7F59-30AE-0ED9-0C2A51B41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" y="912207"/>
            <a:ext cx="11774658" cy="5608513"/>
          </a:xfrm>
        </p:spPr>
        <p:txBody>
          <a:bodyPr/>
          <a:lstStyle/>
          <a:p>
            <a:r>
              <a:rPr lang="ru-RU" sz="2000" i="1" dirty="0">
                <a:solidFill>
                  <a:srgbClr val="002060"/>
                </a:solidFill>
                <a:effectLst/>
              </a:rPr>
              <a:t>Помогает администрации в обеспечении порядка в школе.</a:t>
            </a: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Обеспечивает меры безопасности во время школьных тематических вечеров, праздников, соревнований.</a:t>
            </a: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Следит за соблюдением пожарной безопасности</a:t>
            </a: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Контролирует соблюдение делового стиля одежды.</a:t>
            </a: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Контролирует качество дежурства учащихся по школе.</a:t>
            </a:r>
            <a:endParaRPr lang="en-US" sz="2000" i="1" dirty="0">
              <a:solidFill>
                <a:srgbClr val="002060"/>
              </a:solidFill>
              <a:effectLst/>
            </a:endParaRP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Разъясняет дежурному классу его обязанности</a:t>
            </a: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Организует передачу дежурства между классами</a:t>
            </a: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Ведет активную пропаганду Школьного самоуправления среди обучающихся.</a:t>
            </a: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Участвует в разработке программ, планов, решений и документов школьного самоуправления</a:t>
            </a:r>
            <a:endParaRPr lang="en-US" sz="2000" i="1" dirty="0">
              <a:solidFill>
                <a:srgbClr val="002060"/>
              </a:solidFill>
              <a:effectLst/>
            </a:endParaRPr>
          </a:p>
          <a:p>
            <a:r>
              <a:rPr lang="ru-RU" sz="2000" i="1" dirty="0">
                <a:solidFill>
                  <a:srgbClr val="002060"/>
                </a:solidFill>
                <a:effectLst/>
              </a:rPr>
              <a:t>ежемесячно представляет отчет о работе министерства президенту и премьер-министру.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1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559E7-221B-A2CE-D4C5-DDEDB6F1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77" y="0"/>
            <a:ext cx="10607645" cy="1821918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Министр экологии, здравоохранения</a:t>
            </a:r>
            <a:br>
              <a:rPr lang="ru-RU" sz="4800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и спорта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E52EC3-7102-32AE-D801-D9DAB6FE7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9823" y="1821918"/>
            <a:ext cx="11752288" cy="4818725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2060"/>
                </a:solidFill>
                <a:effectLst/>
              </a:rPr>
              <a:t>Организует конкурсы экологической направленности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</a:rPr>
              <a:t>Организовывает «трудовые десанты» по уборке территории школьного двора и прилегающей территории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</a:rPr>
              <a:t>Занимается вопросами озеленения территории школьного двора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</a:rPr>
              <a:t>Помогает проводить общешкольные спортивные соревнования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</a:rPr>
              <a:t>Ведет пропаганду здорового образа жизни и правильного питания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</a:rPr>
              <a:t>Помогает организовывать Дни Здоровья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</a:rPr>
              <a:t>ежемесячно представляет отчет о работе министерства президенту и премьер-министру.</a:t>
            </a:r>
          </a:p>
          <a:p>
            <a:endParaRPr lang="ru-RU" sz="2400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7494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19B40B-81ED-831A-23B3-D550760093F4}"/>
              </a:ext>
            </a:extLst>
          </p:cNvPr>
          <p:cNvSpPr txBox="1"/>
          <p:nvPr/>
        </p:nvSpPr>
        <p:spPr>
          <a:xfrm>
            <a:off x="337625" y="192018"/>
            <a:ext cx="118543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kumimoji="0" lang="ru-RU" sz="3200" b="1" i="1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ОСНОВНАЯ ЦЕЛЬ УЧЕНИЧЕСКОГО САМОУПРАВЛЕНИЯ</a:t>
            </a:r>
            <a:r>
              <a:rPr kumimoji="0" lang="ru-RU" sz="48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Calibri" pitchFamily="34" charset="0"/>
                <a:ea typeface="Times New Roman" pitchFamily="18" charset="0"/>
                <a:cs typeface="Mistral" pitchFamily="66" charset="0"/>
              </a:rPr>
              <a:t>: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6604A-DEF0-A60B-B032-F53D25D3AAFF}"/>
              </a:ext>
            </a:extLst>
          </p:cNvPr>
          <p:cNvSpPr txBox="1"/>
          <p:nvPr/>
        </p:nvSpPr>
        <p:spPr>
          <a:xfrm>
            <a:off x="1364566" y="1266593"/>
            <a:ext cx="92143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подготовка обучающихся к участию в общественном самоуправлении, воспитание организаторов. </a:t>
            </a:r>
          </a:p>
          <a:p>
            <a:pPr algn="ctr"/>
            <a:r>
              <a:rPr lang="ru-RU" altLang="ru-RU" sz="4000" i="1" dirty="0">
                <a:solidFill>
                  <a:schemeClr val="tx2">
                    <a:lumMod val="10000"/>
                  </a:schemeClr>
                </a:solidFill>
              </a:rPr>
              <a:t>Ученическое самоуправление обеспечивает возможность каждому воспитаннику принимать участие в организаторской деятельности.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1A0FB73-6A59-6A43-37DC-387D2BCA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447" y="4997519"/>
            <a:ext cx="170021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2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D7E4E67-0BDD-D442-A88C-17A2FC7B6318}"/>
              </a:ext>
            </a:extLst>
          </p:cNvPr>
          <p:cNvSpPr/>
          <p:nvPr/>
        </p:nvSpPr>
        <p:spPr>
          <a:xfrm>
            <a:off x="1282926" y="0"/>
            <a:ext cx="9907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Структура ученического самоуправления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FA0D9CA-123E-C4C9-3F8C-3256BCAA5173}"/>
              </a:ext>
            </a:extLst>
          </p:cNvPr>
          <p:cNvGrpSpPr/>
          <p:nvPr/>
        </p:nvGrpSpPr>
        <p:grpSpPr>
          <a:xfrm>
            <a:off x="574427" y="2618564"/>
            <a:ext cx="11043139" cy="3486814"/>
            <a:chOff x="0" y="1054972"/>
            <a:chExt cx="8686800" cy="27956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Выноска: стрелка вверх 18">
              <a:extLst>
                <a:ext uri="{FF2B5EF4-FFF2-40B4-BE49-F238E27FC236}">
                  <a16:creationId xmlns:a16="http://schemas.microsoft.com/office/drawing/2014/main" id="{17E491D2-E7A2-34C0-8404-859209328F1D}"/>
                </a:ext>
              </a:extLst>
            </p:cNvPr>
            <p:cNvSpPr/>
            <p:nvPr/>
          </p:nvSpPr>
          <p:spPr>
            <a:xfrm rot="10800000">
              <a:off x="0" y="1054972"/>
              <a:ext cx="8686800" cy="2795604"/>
            </a:xfrm>
            <a:prstGeom prst="upArrowCallou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Выноска: стрелка вверх 4">
              <a:extLst>
                <a:ext uri="{FF2B5EF4-FFF2-40B4-BE49-F238E27FC236}">
                  <a16:creationId xmlns:a16="http://schemas.microsoft.com/office/drawing/2014/main" id="{E6B86E78-44F9-90DA-493C-699A0DBCBC3A}"/>
                </a:ext>
              </a:extLst>
            </p:cNvPr>
            <p:cNvSpPr txBox="1"/>
            <p:nvPr/>
          </p:nvSpPr>
          <p:spPr>
            <a:xfrm>
              <a:off x="0" y="1054972"/>
              <a:ext cx="8686800" cy="9812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200" dirty="0"/>
                <a:t>Совет Министров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7AAA269-8800-9BCC-B2DC-391A5847C90D}"/>
              </a:ext>
            </a:extLst>
          </p:cNvPr>
          <p:cNvGrpSpPr/>
          <p:nvPr/>
        </p:nvGrpSpPr>
        <p:grpSpPr>
          <a:xfrm>
            <a:off x="426719" y="872169"/>
            <a:ext cx="11338559" cy="2124210"/>
            <a:chOff x="0" y="2428"/>
            <a:chExt cx="8686800" cy="12308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Выноска: стрелка вверх 5">
              <a:extLst>
                <a:ext uri="{FF2B5EF4-FFF2-40B4-BE49-F238E27FC236}">
                  <a16:creationId xmlns:a16="http://schemas.microsoft.com/office/drawing/2014/main" id="{8D55A98D-E42B-8FE4-97EE-DF55C5A28D1E}"/>
                </a:ext>
              </a:extLst>
            </p:cNvPr>
            <p:cNvSpPr/>
            <p:nvPr/>
          </p:nvSpPr>
          <p:spPr>
            <a:xfrm rot="10800000">
              <a:off x="0" y="2428"/>
              <a:ext cx="8686800" cy="1230899"/>
            </a:xfrm>
            <a:prstGeom prst="upArrowCallou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Выноска: стрелка вверх 4">
              <a:extLst>
                <a:ext uri="{FF2B5EF4-FFF2-40B4-BE49-F238E27FC236}">
                  <a16:creationId xmlns:a16="http://schemas.microsoft.com/office/drawing/2014/main" id="{37444AB7-36CB-1BD8-9453-A8E2D0BB33F6}"/>
                </a:ext>
              </a:extLst>
            </p:cNvPr>
            <p:cNvSpPr txBox="1"/>
            <p:nvPr/>
          </p:nvSpPr>
          <p:spPr>
            <a:xfrm>
              <a:off x="0" y="2428"/>
              <a:ext cx="8686800" cy="4320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7584" tIns="227584" rIns="227584" bIns="227584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3200" kern="1200" spc="600" dirty="0"/>
                <a:t>Президент</a:t>
              </a:r>
              <a:r>
                <a:rPr lang="ru-RU" sz="1800" kern="1200" dirty="0"/>
                <a:t> </a:t>
              </a: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47FD8F-2677-00BB-F723-3601D26134F0}"/>
              </a:ext>
            </a:extLst>
          </p:cNvPr>
          <p:cNvSpPr/>
          <p:nvPr/>
        </p:nvSpPr>
        <p:spPr>
          <a:xfrm>
            <a:off x="574428" y="1687910"/>
            <a:ext cx="11043139" cy="457739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6468BBC-EE97-0400-F87F-0E9FDEA3E87E}"/>
              </a:ext>
            </a:extLst>
          </p:cNvPr>
          <p:cNvSpPr/>
          <p:nvPr/>
        </p:nvSpPr>
        <p:spPr>
          <a:xfrm>
            <a:off x="4564167" y="1644046"/>
            <a:ext cx="3063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Вице-президент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5516F2E-407F-7F22-3367-7E474F90C5A1}"/>
              </a:ext>
            </a:extLst>
          </p:cNvPr>
          <p:cNvSpPr/>
          <p:nvPr/>
        </p:nvSpPr>
        <p:spPr>
          <a:xfrm>
            <a:off x="72691" y="3482713"/>
            <a:ext cx="2160000" cy="1622041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80A090E-79CC-AF66-943F-9C2B3E31E91B}"/>
              </a:ext>
            </a:extLst>
          </p:cNvPr>
          <p:cNvSpPr/>
          <p:nvPr/>
        </p:nvSpPr>
        <p:spPr>
          <a:xfrm>
            <a:off x="2540163" y="3516164"/>
            <a:ext cx="2160000" cy="162204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8159443-4B33-C3C9-986A-7B9ADC049F96}"/>
              </a:ext>
            </a:extLst>
          </p:cNvPr>
          <p:cNvSpPr/>
          <p:nvPr/>
        </p:nvSpPr>
        <p:spPr>
          <a:xfrm>
            <a:off x="5015996" y="3518943"/>
            <a:ext cx="2160000" cy="162204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662291-84D3-D097-6E35-5BD521085898}"/>
              </a:ext>
            </a:extLst>
          </p:cNvPr>
          <p:cNvSpPr/>
          <p:nvPr/>
        </p:nvSpPr>
        <p:spPr>
          <a:xfrm>
            <a:off x="7491828" y="3518943"/>
            <a:ext cx="2160000" cy="16200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BFC9BED-82E9-AE76-970D-A755E0D74684}"/>
              </a:ext>
            </a:extLst>
          </p:cNvPr>
          <p:cNvSpPr/>
          <p:nvPr/>
        </p:nvSpPr>
        <p:spPr>
          <a:xfrm>
            <a:off x="9967661" y="3504329"/>
            <a:ext cx="2160000" cy="162000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B3E1D10-BAB3-46D5-1B22-B293D3114456}"/>
              </a:ext>
            </a:extLst>
          </p:cNvPr>
          <p:cNvSpPr txBox="1"/>
          <p:nvPr/>
        </p:nvSpPr>
        <p:spPr>
          <a:xfrm>
            <a:off x="136575" y="3900306"/>
            <a:ext cx="2032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Министр</a:t>
            </a:r>
          </a:p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образования и науки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AF0043-237D-1ADE-A2C5-222C05CC8284}"/>
              </a:ext>
            </a:extLst>
          </p:cNvPr>
          <p:cNvSpPr txBox="1"/>
          <p:nvPr/>
        </p:nvSpPr>
        <p:spPr>
          <a:xfrm>
            <a:off x="2561826" y="3897417"/>
            <a:ext cx="215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Министр</a:t>
            </a:r>
            <a:br>
              <a:rPr lang="ru-RU" dirty="0">
                <a:solidFill>
                  <a:schemeClr val="tx1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туризма, культуры и досуга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30DAC8-E9E2-B705-335C-C3DC684EE656}"/>
              </a:ext>
            </a:extLst>
          </p:cNvPr>
          <p:cNvSpPr txBox="1"/>
          <p:nvPr/>
        </p:nvSpPr>
        <p:spPr>
          <a:xfrm>
            <a:off x="5135496" y="3897417"/>
            <a:ext cx="192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Министр информации и печати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5DCC23-846E-302B-F577-F452C46F7C16}"/>
              </a:ext>
            </a:extLst>
          </p:cNvPr>
          <p:cNvSpPr txBox="1"/>
          <p:nvPr/>
        </p:nvSpPr>
        <p:spPr>
          <a:xfrm>
            <a:off x="7751663" y="3714164"/>
            <a:ext cx="1638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Министр труда</a:t>
            </a:r>
          </a:p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и</a:t>
            </a:r>
          </a:p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безопасности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F34C5E-9EB6-C6A5-F680-34910B79ADAC}"/>
              </a:ext>
            </a:extLst>
          </p:cNvPr>
          <p:cNvSpPr txBox="1"/>
          <p:nvPr/>
        </p:nvSpPr>
        <p:spPr>
          <a:xfrm>
            <a:off x="9980965" y="3555069"/>
            <a:ext cx="2138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Министр экологии, здравоохранения и</a:t>
            </a:r>
          </a:p>
          <a:p>
            <a:pPr algn="ctr"/>
            <a:r>
              <a:rPr lang="ru-RU" dirty="0">
                <a:solidFill>
                  <a:schemeClr val="tx1">
                    <a:lumMod val="10000"/>
                  </a:schemeClr>
                </a:solidFill>
              </a:rPr>
              <a:t>спорта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679830B-0840-3E96-EE40-931198D14F18}"/>
              </a:ext>
            </a:extLst>
          </p:cNvPr>
          <p:cNvGrpSpPr/>
          <p:nvPr/>
        </p:nvGrpSpPr>
        <p:grpSpPr>
          <a:xfrm>
            <a:off x="1752596" y="5470469"/>
            <a:ext cx="8686800" cy="1337351"/>
            <a:chOff x="0" y="3744410"/>
            <a:chExt cx="8686800" cy="13373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4DC58F4F-B72C-8FFE-A0D7-A14A57CFAE90}"/>
                </a:ext>
              </a:extLst>
            </p:cNvPr>
            <p:cNvSpPr/>
            <p:nvPr/>
          </p:nvSpPr>
          <p:spPr>
            <a:xfrm>
              <a:off x="0" y="3744410"/>
              <a:ext cx="8686800" cy="133735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D4E1374-16FE-A923-EBD3-9A4759636D0B}"/>
                </a:ext>
              </a:extLst>
            </p:cNvPr>
            <p:cNvSpPr txBox="1"/>
            <p:nvPr/>
          </p:nvSpPr>
          <p:spPr>
            <a:xfrm>
              <a:off x="0" y="3744410"/>
              <a:ext cx="8686800" cy="13345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600" kern="1200" dirty="0"/>
                <a:t>Совет школы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66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EF1B9A2C-3C43-FF9B-2228-506C78AB73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9" b="13769"/>
          <a:stretch/>
        </p:blipFill>
        <p:spPr>
          <a:xfrm>
            <a:off x="1825193" y="0"/>
            <a:ext cx="8348250" cy="306910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1953478-C109-0B2D-3161-C017E6CBA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993" y="3057377"/>
            <a:ext cx="10269416" cy="378889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tx1">
                    <a:lumMod val="10000"/>
                  </a:schemeClr>
                </a:solidFill>
              </a:rPr>
              <a:t>Обеспечивает согласованность действий всех органов ученического самоуправления.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tx1">
                    <a:lumMod val="10000"/>
                  </a:schemeClr>
                </a:solidFill>
              </a:rPr>
              <a:t>Координирует деятельность Министерств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tx1">
                    <a:lumMod val="10000"/>
                  </a:schemeClr>
                </a:solidFill>
              </a:rPr>
              <a:t>Выступает представителем ученического сообщество перед администрацией школы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tx1">
                    <a:lumMod val="10000"/>
                  </a:schemeClr>
                </a:solidFill>
              </a:rPr>
              <a:t>Принимает активное участие в наиболее важных школьных мероприятиях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tx1">
                    <a:lumMod val="10000"/>
                  </a:schemeClr>
                </a:solidFill>
              </a:rPr>
              <a:t>Является представителем от школьного общества учащихся</a:t>
            </a: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6681F-4242-EE50-EC9B-E482D085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189" y="783101"/>
            <a:ext cx="5627682" cy="1181686"/>
          </a:xfrm>
        </p:spPr>
        <p:txBody>
          <a:bodyPr>
            <a:normAutofit/>
          </a:bodyPr>
          <a:lstStyle/>
          <a:p>
            <a:r>
              <a:rPr lang="ru-RU" sz="5400" spc="600" dirty="0">
                <a:solidFill>
                  <a:schemeClr val="tx1">
                    <a:lumMod val="10000"/>
                  </a:schemeClr>
                </a:solidFill>
              </a:rPr>
              <a:t>президент</a:t>
            </a:r>
            <a:endParaRPr lang="ru-RU" sz="54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1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001B0-5E17-9EDE-5DC0-AD1E4F60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14" y="253068"/>
            <a:ext cx="11423571" cy="813733"/>
          </a:xfrm>
        </p:spPr>
        <p:txBody>
          <a:bodyPr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ВИЦЕ-ПРЕЗИДЕНТ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0B30B-194C-1707-8A7D-651AEC2FD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05" y="1542910"/>
            <a:ext cx="10893990" cy="50620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  <a:cs typeface="+mn-cs"/>
              </a:rPr>
              <a:t>предлагает Президенту кандидатуры министров;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  <a:cs typeface="+mn-cs"/>
              </a:rPr>
              <a:t>является заместителем председателя Школьного Совета;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  <a:cs typeface="+mn-cs"/>
              </a:rPr>
              <a:t>организует курсы для обучения Школьного Совета и министров, тренинги, ориентированные на сплочение членов совета и совершенствование их взаимодействия;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</a:rPr>
              <a:t>проводит совещания министров и осуществляет общий контроль работы министров;</a:t>
            </a:r>
            <a:b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</a:rPr>
            </a:b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</a:rPr>
              <a:t>оказывает помощь министрам;</a:t>
            </a:r>
            <a:endParaRPr lang="ru-RU" sz="2000" dirty="0">
              <a:ln>
                <a:noFill/>
              </a:ln>
              <a:solidFill>
                <a:srgbClr val="002060"/>
              </a:solidFill>
              <a:effectLst/>
              <a:latin typeface="Franklin Gothic Book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  <a:cs typeface="+mn-cs"/>
              </a:rPr>
              <a:t>организует работу по согласованию деятельности министерств с администрацией школы, методическими объединениями и другими органами, существующими в школе;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j-ea"/>
                <a:cs typeface="+mn-cs"/>
              </a:rPr>
              <a:t>во время отсутствия президента выполняет его должностные обязанности.</a:t>
            </a:r>
            <a:br>
              <a:rPr kumimoji="0" lang="ru-RU" sz="200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Franklin Gothic Book"/>
                <a:ea typeface="+mj-ea"/>
                <a:cs typeface="+mn-cs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3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DD929-6FC8-6EED-D16F-8B376378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58" y="225083"/>
            <a:ext cx="4529796" cy="2307102"/>
          </a:xfrm>
        </p:spPr>
        <p:txBody>
          <a:bodyPr anchor="ctr">
            <a:normAutofit/>
          </a:bodyPr>
          <a:lstStyle/>
          <a:p>
            <a:r>
              <a:rPr lang="ru-RU" sz="3200" b="1" spc="600" dirty="0">
                <a:solidFill>
                  <a:schemeClr val="tx2">
                    <a:lumMod val="10000"/>
                  </a:schemeClr>
                </a:solidFill>
              </a:rPr>
              <a:t>Задачи и содержание работы министров:</a:t>
            </a:r>
            <a:endParaRPr lang="ru-RU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805111-B47C-25B6-6EC2-907F2BB2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9797" y="499403"/>
            <a:ext cx="7469945" cy="6358597"/>
          </a:xfr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>
                <a:solidFill>
                  <a:srgbClr val="2D512F"/>
                </a:solidFill>
              </a:rPr>
              <a:t>Основными задачами министров являются всемерное содействие руководству школы, педколлективу в получении каждым обучающимся полного общего образования;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>
                <a:solidFill>
                  <a:srgbClr val="2D512F"/>
                </a:solidFill>
              </a:rPr>
              <a:t>приобретении трудовых навыков; 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>
                <a:solidFill>
                  <a:srgbClr val="2D512F"/>
                </a:solidFill>
              </a:rPr>
              <a:t>умении брать на себя обязательства и выполнять их, подчиняться  коллективной дисциплине, соотносить личные интересы с групповыми.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24AEE4-36C2-A0FB-918D-95BAC6DFC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88" y="2902276"/>
            <a:ext cx="2847079" cy="28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5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27A99-CD60-1F40-DE94-4A677972E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95" y="400352"/>
            <a:ext cx="10649848" cy="900332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Министр образования и науки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8D5CF7-5D0A-8BED-882F-61B97A3B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478" y="1424066"/>
            <a:ext cx="10649848" cy="484182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Создает условия для учебной деятельности школьников.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Собирает информацию об учебном процессе.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Проводит интеллектуальные мероприятия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Организует подготовку интеллектуальных викторин и конкурсов для начальной школы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Помогает в организации и проведении предметных олимпиад, конкурсов, вечеров по учебным предметам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Контролирует посещение учащимися школы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Организует специальные мероприятия по борьбе за успеваемость обучающихся (смотр тетрадей, выпуск бюллетеней, рейды).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7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ежемесячно представляет отчет о работе министерства президенту и премьер-министру</a:t>
            </a:r>
            <a:endParaRPr kumimoji="0" lang="en-US" sz="27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0A22E"/>
              </a:buClr>
              <a:buSzPct val="70000"/>
              <a:buFont typeface="Wingdings 2"/>
              <a:buNone/>
              <a:tabLst/>
              <a:defRPr/>
            </a:pPr>
            <a:endParaRPr kumimoji="0" lang="ru-RU" sz="27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endParaRPr lang="ru-RU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1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3CE3F-69E4-BE54-06F2-BF12D22D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483" y="310586"/>
            <a:ext cx="11437034" cy="855936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Министр туризма, культуры и досуга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51AA9-51CE-B87D-8F31-DEB36F46C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474" y="1275470"/>
            <a:ext cx="11716043" cy="527194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проводит совещания членов советов классов, ответственных за культурно-массовую работу; разъясняет им цели, задачи и обязанности;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осуществляет планирование и координацию работы министерства с другими структурами школьного самоуправления;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разрабатывает и предлагает на рассмотрение Школьному Совету программу основных культурно-массовых мероприятий на год с указанием их целей и задач;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участвует в организации всех культурно-массовых и просветительских мероприятий в школе;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участвует в организации культурной программы походов-экспедиций;</a:t>
            </a:r>
            <a:endParaRPr lang="en-US" sz="2400" i="1" dirty="0">
              <a:solidFill>
                <a:srgbClr val="002060"/>
              </a:solidFill>
              <a:effectLst/>
            </a:endParaRP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Отвечает за подготовку и проведение вечеров отдыха, праздников, интеллектуальных игр, выставок конкурсов.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Помогает в организации общешкольных поездок, экскурсий, походов.</a:t>
            </a:r>
            <a:endParaRPr lang="en-US" sz="2400" i="1" dirty="0">
              <a:solidFill>
                <a:srgbClr val="002060"/>
              </a:solidFill>
              <a:effectLst/>
            </a:endParaRP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2400" i="1" dirty="0">
                <a:solidFill>
                  <a:srgbClr val="002060"/>
                </a:solidFill>
                <a:effectLst/>
              </a:rPr>
              <a:t>ежемесячно представляет отчет о работе министерства президенту и премьер-министру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endParaRPr lang="ru-RU" sz="1600" i="1" dirty="0">
              <a:solidFill>
                <a:srgbClr val="002060"/>
              </a:solidFill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61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5F05E-103C-1FC2-3E05-5EFC3674C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3068"/>
            <a:ext cx="10607645" cy="813733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Министр </a:t>
            </a:r>
            <a:r>
              <a:rPr lang="ru-RU" sz="5300" dirty="0">
                <a:solidFill>
                  <a:schemeClr val="tx1">
                    <a:lumMod val="10000"/>
                  </a:schemeClr>
                </a:solidFill>
              </a:rPr>
              <a:t>информации</a:t>
            </a:r>
            <a:r>
              <a:rPr lang="ru-RU" sz="4800" dirty="0">
                <a:solidFill>
                  <a:schemeClr val="tx1">
                    <a:lumMod val="10000"/>
                  </a:schemeClr>
                </a:solidFill>
              </a:rPr>
              <a:t> и печати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EB9A64-3826-3B1C-FB12-20FB279A9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7625" y="1350498"/>
            <a:ext cx="11413587" cy="523802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проводит совещания членов редколлегий советов классов, разъясняет председателям редколлегий цели и задачи министерства, а также их обязанности;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разрабатывает и предлагает Школьному Совету для рассмотрения проекты, связанные с развитием школьных средств массовой информации, а также план работы министерства;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отвечает за освещение в школьных изданиях всех массовых мероприятий</a:t>
            </a:r>
            <a:endParaRPr lang="en-US" sz="1800" i="1" dirty="0">
              <a:solidFill>
                <a:srgbClr val="002060"/>
              </a:solidFill>
              <a:effectLst/>
            </a:endParaRP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координирует работу по выпуску школьного журнала и газеты;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организует взаимодействие с художником-оформителем школы;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содействует выпуску традиционной широкоформатной школьной газеты;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отвечает за информационное обеспечение работы Школьного Совета;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отвечает за своевременное изготовление печатных поздравлений;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курирует информационную работу в классах;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проводит совещания сотрудников министерства печати и информации;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является членом всех комиссий, связанных с художественной, печатной, информационной деятельностью школы;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отвечает за художественное оформление школы;</a:t>
            </a:r>
          </a:p>
          <a:p>
            <a:pPr>
              <a:lnSpc>
                <a:spcPct val="80000"/>
              </a:lnSpc>
              <a:buClr>
                <a:srgbClr val="663300"/>
              </a:buClr>
              <a:buFont typeface="Wingdings" pitchFamily="2" charset="2"/>
              <a:buChar char="Ø"/>
            </a:pPr>
            <a:r>
              <a:rPr lang="ru-RU" sz="1800" i="1" dirty="0">
                <a:solidFill>
                  <a:srgbClr val="002060"/>
                </a:solidFill>
                <a:effectLst/>
              </a:rPr>
              <a:t>ежемесячно представляет отчет о работе министерства президенту и премьер-министру.</a:t>
            </a:r>
          </a:p>
        </p:txBody>
      </p:sp>
    </p:spTree>
    <p:extLst>
      <p:ext uri="{BB962C8B-B14F-4D97-AF65-F5344CB8AC3E}">
        <p14:creationId xmlns:p14="http://schemas.microsoft.com/office/powerpoint/2010/main" val="957257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Другая 1">
      <a:dk1>
        <a:srgbClr val="7F7F7F"/>
      </a:dk1>
      <a:lt1>
        <a:srgbClr val="F7D6CB"/>
      </a:lt1>
      <a:dk2>
        <a:srgbClr val="BFBFBF"/>
      </a:dk2>
      <a:lt2>
        <a:srgbClr val="EDE3C2"/>
      </a:lt2>
      <a:accent1>
        <a:srgbClr val="B69835"/>
      </a:accent1>
      <a:accent2>
        <a:srgbClr val="5D431F"/>
      </a:accent2>
      <a:accent3>
        <a:srgbClr val="8B3611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175</TotalTime>
  <Words>731</Words>
  <Application>Microsoft Office PowerPoint</Application>
  <PresentationFormat>Широкоэкранный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Calisto MT</vt:lpstr>
      <vt:lpstr>Franklin Gothic Book</vt:lpstr>
      <vt:lpstr>Times New Roman</vt:lpstr>
      <vt:lpstr>Wingdings</vt:lpstr>
      <vt:lpstr>Wingdings 2</vt:lpstr>
      <vt:lpstr>Сланец</vt:lpstr>
      <vt:lpstr>САМОУПРАВЛЕНИЕ -</vt:lpstr>
      <vt:lpstr>Презентация PowerPoint</vt:lpstr>
      <vt:lpstr>Презентация PowerPoint</vt:lpstr>
      <vt:lpstr>президент</vt:lpstr>
      <vt:lpstr>ВИЦЕ-ПРЕЗИДЕНТ</vt:lpstr>
      <vt:lpstr>Задачи и содержание работы министров:</vt:lpstr>
      <vt:lpstr>Министр образования и науки</vt:lpstr>
      <vt:lpstr>Министр туризма, культуры и досуга</vt:lpstr>
      <vt:lpstr>Министр информации и печати</vt:lpstr>
      <vt:lpstr>Министр труда и безопасности</vt:lpstr>
      <vt:lpstr>Министр экологии, здравоохранения и спорта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САМОУПРАВЛЕНИЕ -</dc:title>
  <dc:creator>Анастасия Билецкая</dc:creator>
  <cp:lastModifiedBy>Анастасия Билецкая</cp:lastModifiedBy>
  <cp:revision>4</cp:revision>
  <dcterms:created xsi:type="dcterms:W3CDTF">2022-11-07T10:40:40Z</dcterms:created>
  <dcterms:modified xsi:type="dcterms:W3CDTF">2022-11-07T18:24:39Z</dcterms:modified>
</cp:coreProperties>
</file>