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65" r:id="rId3"/>
    <p:sldId id="257" r:id="rId4"/>
    <p:sldId id="258" r:id="rId5"/>
    <p:sldId id="264" r:id="rId6"/>
    <p:sldId id="266" r:id="rId7"/>
    <p:sldId id="259" r:id="rId8"/>
    <p:sldId id="260" r:id="rId9"/>
    <p:sldId id="261" r:id="rId10"/>
    <p:sldId id="262" r:id="rId11"/>
    <p:sldId id="26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2EB0-67D4-4868-BA6C-EFC0E28AC5D8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ABA39-7D68-414B-9984-040B6F38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53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2EB0-67D4-4868-BA6C-EFC0E28AC5D8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ABA39-7D68-414B-9984-040B6F38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728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2EB0-67D4-4868-BA6C-EFC0E28AC5D8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ABA39-7D68-414B-9984-040B6F38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3943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2EB0-67D4-4868-BA6C-EFC0E28AC5D8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ABA39-7D68-414B-9984-040B6F38ABF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513841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2EB0-67D4-4868-BA6C-EFC0E28AC5D8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ABA39-7D68-414B-9984-040B6F38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62245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2EB0-67D4-4868-BA6C-EFC0E28AC5D8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ABA39-7D68-414B-9984-040B6F38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14623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2EB0-67D4-4868-BA6C-EFC0E28AC5D8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ABA39-7D68-414B-9984-040B6F38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20630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2EB0-67D4-4868-BA6C-EFC0E28AC5D8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ABA39-7D68-414B-9984-040B6F38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9882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2EB0-67D4-4868-BA6C-EFC0E28AC5D8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ABA39-7D68-414B-9984-040B6F38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8334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2EB0-67D4-4868-BA6C-EFC0E28AC5D8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ABA39-7D68-414B-9984-040B6F38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436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2EB0-67D4-4868-BA6C-EFC0E28AC5D8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ABA39-7D68-414B-9984-040B6F38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736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2EB0-67D4-4868-BA6C-EFC0E28AC5D8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ABA39-7D68-414B-9984-040B6F38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193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2EB0-67D4-4868-BA6C-EFC0E28AC5D8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ABA39-7D68-414B-9984-040B6F38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205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2EB0-67D4-4868-BA6C-EFC0E28AC5D8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ABA39-7D68-414B-9984-040B6F38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7652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2EB0-67D4-4868-BA6C-EFC0E28AC5D8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ABA39-7D68-414B-9984-040B6F38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159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2EB0-67D4-4868-BA6C-EFC0E28AC5D8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ABA39-7D68-414B-9984-040B6F38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80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C2EB0-67D4-4868-BA6C-EFC0E28AC5D8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ABA39-7D68-414B-9984-040B6F38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121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AE3C2EB0-67D4-4868-BA6C-EFC0E28AC5D8}" type="datetimeFigureOut">
              <a:rPr lang="ru-RU" smtClean="0"/>
              <a:t>07.11.2022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85AABA39-7D68-414B-9984-040B6F38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48252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3105DD9-E082-83EF-F214-E7B288C258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1258" y="10551"/>
            <a:ext cx="1609483" cy="55478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E7AA539-EC61-424A-898A-B78F348B2985}"/>
              </a:ext>
            </a:extLst>
          </p:cNvPr>
          <p:cNvSpPr txBox="1"/>
          <p:nvPr/>
        </p:nvSpPr>
        <p:spPr>
          <a:xfrm>
            <a:off x="2317065" y="582030"/>
            <a:ext cx="7557868" cy="663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МИНИСТЕРСТВО ОБРАЗОВАНИЯ, НАУКИ И МОЛОДЁЖИ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РЕСПУБЛИКИ КРЫМ</a:t>
            </a:r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9143F5A3-E240-763B-8405-B77AEB001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85" y="913915"/>
            <a:ext cx="4494700" cy="1364717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chemeClr val="tx1">
                    <a:lumMod val="10000"/>
                  </a:schemeClr>
                </a:solidFill>
              </a:rPr>
              <a:t>САМОУПРАВЛЕНИЕ -</a:t>
            </a:r>
          </a:p>
        </p:txBody>
      </p:sp>
      <p:pic>
        <p:nvPicPr>
          <p:cNvPr id="14" name="Объект 13">
            <a:extLst>
              <a:ext uri="{FF2B5EF4-FFF2-40B4-BE49-F238E27FC236}">
                <a16:creationId xmlns:a16="http://schemas.microsoft.com/office/drawing/2014/main" id="{3FA74F18-958A-1770-7CB1-3B267F6C15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155" y="1652570"/>
            <a:ext cx="7383861" cy="4164497"/>
          </a:xfrm>
        </p:spPr>
      </p:pic>
      <p:sp>
        <p:nvSpPr>
          <p:cNvPr id="12" name="Текст 11">
            <a:extLst>
              <a:ext uri="{FF2B5EF4-FFF2-40B4-BE49-F238E27FC236}">
                <a16:creationId xmlns:a16="http://schemas.microsoft.com/office/drawing/2014/main" id="{554DBC60-2E00-EBCD-CA30-8988A12CA0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736" y="2278632"/>
            <a:ext cx="4620684" cy="1127608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>
                <a:solidFill>
                  <a:schemeClr val="tx1">
                    <a:lumMod val="10000"/>
                  </a:schemeClr>
                </a:solidFill>
              </a:rPr>
              <a:t>Специфическая организация коллективной деятельности, которая основана на развитии самостоятельности детей для достижения значимых целей.</a:t>
            </a:r>
          </a:p>
          <a:p>
            <a:pPr algn="just"/>
            <a:endParaRPr lang="ru-RU" dirty="0">
              <a:solidFill>
                <a:schemeClr val="tx1">
                  <a:lumMod val="10000"/>
                </a:schemeClr>
              </a:solidFill>
            </a:endParaRPr>
          </a:p>
          <a:p>
            <a:endParaRPr lang="ru-RU" dirty="0">
              <a:solidFill>
                <a:schemeClr val="tx1">
                  <a:lumMod val="1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6B443DE-F033-62AD-2432-19476256F81C}"/>
              </a:ext>
            </a:extLst>
          </p:cNvPr>
          <p:cNvSpPr txBox="1"/>
          <p:nvPr/>
        </p:nvSpPr>
        <p:spPr>
          <a:xfrm>
            <a:off x="125984" y="4140552"/>
            <a:ext cx="38833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СОВЕТ ШКОЛЫ -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5A01A6D-DAE4-67E4-9F52-F4EE2A1907A5}"/>
              </a:ext>
            </a:extLst>
          </p:cNvPr>
          <p:cNvSpPr txBox="1"/>
          <p:nvPr/>
        </p:nvSpPr>
        <p:spPr>
          <a:xfrm>
            <a:off x="46104" y="4743897"/>
            <a:ext cx="458994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Пусковой механизм организаторской работы в школе, он утверждает конкретный план работы на конкретный срок, а затем анализирует его выполнение</a:t>
            </a:r>
          </a:p>
        </p:txBody>
      </p:sp>
    </p:spTree>
    <p:extLst>
      <p:ext uri="{BB962C8B-B14F-4D97-AF65-F5344CB8AC3E}">
        <p14:creationId xmlns:p14="http://schemas.microsoft.com/office/powerpoint/2010/main" val="14148234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81FDE7-E075-08DD-6DBE-B83F9F814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185" y="0"/>
            <a:ext cx="10860863" cy="912207"/>
          </a:xfrm>
        </p:spPr>
        <p:txBody>
          <a:bodyPr>
            <a:normAutofit/>
          </a:bodyPr>
          <a:lstStyle/>
          <a:p>
            <a:r>
              <a:rPr lang="ru-RU" sz="4800" dirty="0">
                <a:solidFill>
                  <a:schemeClr val="tx1">
                    <a:lumMod val="10000"/>
                  </a:schemeClr>
                </a:solidFill>
              </a:rPr>
              <a:t>Министр труда и безопасности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48B9BA1-7F59-30AE-0ED9-0C2A51B418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" y="912207"/>
            <a:ext cx="11774658" cy="5608513"/>
          </a:xfrm>
        </p:spPr>
        <p:txBody>
          <a:bodyPr/>
          <a:lstStyle/>
          <a:p>
            <a:r>
              <a:rPr lang="ru-RU" sz="2000" i="1" dirty="0">
                <a:solidFill>
                  <a:srgbClr val="002060"/>
                </a:solidFill>
                <a:effectLst/>
              </a:rPr>
              <a:t>Помогает администрации в обеспечении порядка в школе.</a:t>
            </a:r>
          </a:p>
          <a:p>
            <a:r>
              <a:rPr lang="ru-RU" sz="2000" i="1" dirty="0">
                <a:solidFill>
                  <a:srgbClr val="002060"/>
                </a:solidFill>
                <a:effectLst/>
              </a:rPr>
              <a:t>Обеспечивает меры безопасности во время школьных тематических вечеров, праздников, соревнований.</a:t>
            </a:r>
          </a:p>
          <a:p>
            <a:r>
              <a:rPr lang="ru-RU" sz="2000" i="1" dirty="0">
                <a:solidFill>
                  <a:srgbClr val="002060"/>
                </a:solidFill>
                <a:effectLst/>
              </a:rPr>
              <a:t>Следит за соблюдением пожарной безопасности</a:t>
            </a:r>
          </a:p>
          <a:p>
            <a:r>
              <a:rPr lang="ru-RU" sz="2000" i="1" dirty="0">
                <a:solidFill>
                  <a:srgbClr val="002060"/>
                </a:solidFill>
                <a:effectLst/>
              </a:rPr>
              <a:t>Контролирует соблюдение делового стиля одежды.</a:t>
            </a:r>
          </a:p>
          <a:p>
            <a:r>
              <a:rPr lang="ru-RU" sz="2000" i="1" dirty="0">
                <a:solidFill>
                  <a:srgbClr val="002060"/>
                </a:solidFill>
                <a:effectLst/>
              </a:rPr>
              <a:t>Контролирует качество дежурства учащихся по школе.</a:t>
            </a:r>
            <a:endParaRPr lang="en-US" sz="2000" i="1" dirty="0">
              <a:solidFill>
                <a:srgbClr val="002060"/>
              </a:solidFill>
              <a:effectLst/>
            </a:endParaRPr>
          </a:p>
          <a:p>
            <a:r>
              <a:rPr lang="ru-RU" sz="2000" i="1" dirty="0">
                <a:solidFill>
                  <a:srgbClr val="002060"/>
                </a:solidFill>
                <a:effectLst/>
              </a:rPr>
              <a:t>Разъясняет дежурному классу его обязанности</a:t>
            </a:r>
          </a:p>
          <a:p>
            <a:r>
              <a:rPr lang="ru-RU" sz="2000" i="1" dirty="0">
                <a:solidFill>
                  <a:srgbClr val="002060"/>
                </a:solidFill>
                <a:effectLst/>
              </a:rPr>
              <a:t>Организует передачу дежурства между классами</a:t>
            </a:r>
          </a:p>
          <a:p>
            <a:r>
              <a:rPr lang="ru-RU" sz="2000" i="1" dirty="0">
                <a:solidFill>
                  <a:srgbClr val="002060"/>
                </a:solidFill>
                <a:effectLst/>
              </a:rPr>
              <a:t>Ведет активную пропаганду Школьного самоуправления среди обучающихся.</a:t>
            </a:r>
          </a:p>
          <a:p>
            <a:r>
              <a:rPr lang="ru-RU" sz="2000" i="1" dirty="0">
                <a:solidFill>
                  <a:srgbClr val="002060"/>
                </a:solidFill>
                <a:effectLst/>
              </a:rPr>
              <a:t>Участвует в разработке программ, планов, решений и документов школьного самоуправления</a:t>
            </a:r>
            <a:endParaRPr lang="en-US" sz="2000" i="1" dirty="0">
              <a:solidFill>
                <a:srgbClr val="002060"/>
              </a:solidFill>
              <a:effectLst/>
            </a:endParaRPr>
          </a:p>
          <a:p>
            <a:r>
              <a:rPr lang="ru-RU" sz="2000" i="1" dirty="0">
                <a:solidFill>
                  <a:srgbClr val="002060"/>
                </a:solidFill>
                <a:effectLst/>
              </a:rPr>
              <a:t>ежемесячно представляет отчет о работе министерства президенту и премьер-министру.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5612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0559E7-221B-A2CE-D4C5-DDEDB6F1D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177" y="0"/>
            <a:ext cx="10607645" cy="1821918"/>
          </a:xfrm>
        </p:spPr>
        <p:txBody>
          <a:bodyPr>
            <a:normAutofit/>
          </a:bodyPr>
          <a:lstStyle/>
          <a:p>
            <a:r>
              <a:rPr lang="ru-RU" sz="4800" dirty="0">
                <a:solidFill>
                  <a:schemeClr val="tx1">
                    <a:lumMod val="10000"/>
                  </a:schemeClr>
                </a:solidFill>
              </a:rPr>
              <a:t>Министр экологии, здравоохранения</a:t>
            </a:r>
            <a:br>
              <a:rPr lang="ru-RU" sz="4800" dirty="0">
                <a:solidFill>
                  <a:schemeClr val="tx1">
                    <a:lumMod val="10000"/>
                  </a:schemeClr>
                </a:solidFill>
              </a:rPr>
            </a:br>
            <a:r>
              <a:rPr lang="ru-RU" sz="4800" dirty="0">
                <a:solidFill>
                  <a:schemeClr val="tx1">
                    <a:lumMod val="10000"/>
                  </a:schemeClr>
                </a:solidFill>
              </a:rPr>
              <a:t>и спорта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9E52EC3-7102-32AE-D801-D9DAB6FE7D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9823" y="1821918"/>
            <a:ext cx="11752288" cy="4818725"/>
          </a:xfrm>
        </p:spPr>
        <p:txBody>
          <a:bodyPr>
            <a:normAutofit/>
          </a:bodyPr>
          <a:lstStyle/>
          <a:p>
            <a:r>
              <a:rPr lang="ru-RU" sz="2400" i="1" dirty="0">
                <a:solidFill>
                  <a:srgbClr val="002060"/>
                </a:solidFill>
                <a:effectLst/>
              </a:rPr>
              <a:t>Организует конкурсы экологической направленности</a:t>
            </a:r>
          </a:p>
          <a:p>
            <a:r>
              <a:rPr lang="ru-RU" sz="2400" i="1" dirty="0">
                <a:solidFill>
                  <a:srgbClr val="002060"/>
                </a:solidFill>
                <a:effectLst/>
              </a:rPr>
              <a:t>Организовывает «трудовые десанты» по уборке территории школьного двора и прилегающей территории</a:t>
            </a:r>
          </a:p>
          <a:p>
            <a:r>
              <a:rPr lang="ru-RU" sz="2400" i="1" dirty="0">
                <a:solidFill>
                  <a:srgbClr val="002060"/>
                </a:solidFill>
                <a:effectLst/>
              </a:rPr>
              <a:t>Занимается вопросами озеленения территории школьного двора</a:t>
            </a:r>
          </a:p>
          <a:p>
            <a:r>
              <a:rPr lang="ru-RU" sz="2400" i="1" dirty="0">
                <a:solidFill>
                  <a:srgbClr val="002060"/>
                </a:solidFill>
                <a:effectLst/>
              </a:rPr>
              <a:t>Помогает проводить общешкольные спортивные соревнования</a:t>
            </a:r>
          </a:p>
          <a:p>
            <a:r>
              <a:rPr lang="ru-RU" sz="2400" i="1" dirty="0">
                <a:solidFill>
                  <a:srgbClr val="002060"/>
                </a:solidFill>
                <a:effectLst/>
              </a:rPr>
              <a:t>Ведет пропаганду здорового образа жизни и правильного питания</a:t>
            </a:r>
          </a:p>
          <a:p>
            <a:r>
              <a:rPr lang="ru-RU" sz="2400" i="1" dirty="0">
                <a:solidFill>
                  <a:srgbClr val="002060"/>
                </a:solidFill>
                <a:effectLst/>
              </a:rPr>
              <a:t>Помогает организовывать Дни Здоровья</a:t>
            </a:r>
          </a:p>
          <a:p>
            <a:r>
              <a:rPr lang="ru-RU" sz="2400" i="1" dirty="0">
                <a:solidFill>
                  <a:srgbClr val="002060"/>
                </a:solidFill>
                <a:effectLst/>
              </a:rPr>
              <a:t>ежемесячно представляет отчет о работе министерства президенту и премьер-министру.</a:t>
            </a:r>
          </a:p>
          <a:p>
            <a:endParaRPr lang="ru-RU" sz="2400" i="1" dirty="0">
              <a:solidFill>
                <a:srgbClr val="00206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74942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919B40B-81ED-831A-23B3-D550760093F4}"/>
              </a:ext>
            </a:extLst>
          </p:cNvPr>
          <p:cNvSpPr txBox="1"/>
          <p:nvPr/>
        </p:nvSpPr>
        <p:spPr>
          <a:xfrm>
            <a:off x="337625" y="192018"/>
            <a:ext cx="11854375" cy="83099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kumimoji="0" lang="ru-RU" sz="3200" b="1" i="1" u="none" strike="noStrike" kern="1200" normalizeH="0" baseline="0" noProof="0" dirty="0">
                <a:ln/>
                <a:solidFill>
                  <a:schemeClr val="accent3"/>
                </a:soli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ОСНОВНАЯ ЦЕЛЬ УЧЕНИЧЕСКОГО САМОУПРАВЛЕНИЯ</a:t>
            </a:r>
            <a:r>
              <a:rPr kumimoji="0" lang="ru-RU" sz="4800" b="1" i="0" u="none" strike="noStrike" kern="1200" normalizeH="0" baseline="0" noProof="0" dirty="0">
                <a:ln/>
                <a:solidFill>
                  <a:schemeClr val="accent3"/>
                </a:solidFill>
                <a:uLnTx/>
                <a:uFillTx/>
                <a:latin typeface="Calibri" pitchFamily="34" charset="0"/>
                <a:ea typeface="Times New Roman" pitchFamily="18" charset="0"/>
                <a:cs typeface="Mistral" pitchFamily="66" charset="0"/>
              </a:rPr>
              <a:t>:</a:t>
            </a:r>
            <a:endParaRPr lang="ru-RU" sz="2000" b="1" dirty="0">
              <a:ln/>
              <a:solidFill>
                <a:schemeClr val="accent3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46604A-DEF0-A60B-B032-F53D25D3AAFF}"/>
              </a:ext>
            </a:extLst>
          </p:cNvPr>
          <p:cNvSpPr txBox="1"/>
          <p:nvPr/>
        </p:nvSpPr>
        <p:spPr>
          <a:xfrm>
            <a:off x="1364566" y="1266593"/>
            <a:ext cx="9214339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sz="32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подготовка обучающихся к участию в общественном самоуправлении, воспитание организаторов. </a:t>
            </a:r>
          </a:p>
          <a:p>
            <a:pPr algn="ctr"/>
            <a:r>
              <a:rPr lang="ru-RU" altLang="ru-RU" sz="4000" i="1" dirty="0">
                <a:solidFill>
                  <a:schemeClr val="tx2">
                    <a:lumMod val="10000"/>
                  </a:schemeClr>
                </a:solidFill>
              </a:rPr>
              <a:t>Ученическое самоуправление обеспечивает возможность каждому воспитаннику принимать участие в организаторской деятельности.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21A0FB73-6A59-6A43-37DC-387D2BCAFA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4447" y="4997519"/>
            <a:ext cx="1700213" cy="166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0923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D7E4E67-0BDD-D442-A88C-17A2FC7B6318}"/>
              </a:ext>
            </a:extLst>
          </p:cNvPr>
          <p:cNvSpPr/>
          <p:nvPr/>
        </p:nvSpPr>
        <p:spPr>
          <a:xfrm>
            <a:off x="1282926" y="0"/>
            <a:ext cx="990751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Структура ученического самоуправления</a:t>
            </a: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FA0D9CA-123E-C4C9-3F8C-3256BCAA5173}"/>
              </a:ext>
            </a:extLst>
          </p:cNvPr>
          <p:cNvGrpSpPr/>
          <p:nvPr/>
        </p:nvGrpSpPr>
        <p:grpSpPr>
          <a:xfrm>
            <a:off x="574427" y="2618564"/>
            <a:ext cx="11043139" cy="3486814"/>
            <a:chOff x="0" y="1054972"/>
            <a:chExt cx="8686800" cy="2795604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9" name="Выноска: стрелка вверх 18">
              <a:extLst>
                <a:ext uri="{FF2B5EF4-FFF2-40B4-BE49-F238E27FC236}">
                  <a16:creationId xmlns:a16="http://schemas.microsoft.com/office/drawing/2014/main" id="{17E491D2-E7A2-34C0-8404-859209328F1D}"/>
                </a:ext>
              </a:extLst>
            </p:cNvPr>
            <p:cNvSpPr/>
            <p:nvPr/>
          </p:nvSpPr>
          <p:spPr>
            <a:xfrm rot="10800000">
              <a:off x="0" y="1054972"/>
              <a:ext cx="8686800" cy="2795604"/>
            </a:xfrm>
            <a:prstGeom prst="upArrowCallou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Выноска: стрелка вверх 4">
              <a:extLst>
                <a:ext uri="{FF2B5EF4-FFF2-40B4-BE49-F238E27FC236}">
                  <a16:creationId xmlns:a16="http://schemas.microsoft.com/office/drawing/2014/main" id="{E6B86E78-44F9-90DA-493C-699A0DBCBC3A}"/>
                </a:ext>
              </a:extLst>
            </p:cNvPr>
            <p:cNvSpPr txBox="1"/>
            <p:nvPr/>
          </p:nvSpPr>
          <p:spPr>
            <a:xfrm>
              <a:off x="0" y="1054972"/>
              <a:ext cx="8686800" cy="98125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84912" tIns="184912" rIns="184912" bIns="184912" numCol="1" spcCol="1270" anchor="ctr" anchorCtr="0">
              <a:noAutofit/>
            </a:bodyPr>
            <a:lstStyle/>
            <a:p>
              <a:pPr marL="0" lvl="0" indent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600" kern="1200" dirty="0"/>
                <a:t>Совет Министров</a:t>
              </a:r>
            </a:p>
          </p:txBody>
        </p:sp>
      </p:grp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37AAA269-8800-9BCC-B2DC-391A5847C90D}"/>
              </a:ext>
            </a:extLst>
          </p:cNvPr>
          <p:cNvGrpSpPr/>
          <p:nvPr/>
        </p:nvGrpSpPr>
        <p:grpSpPr>
          <a:xfrm>
            <a:off x="426719" y="872169"/>
            <a:ext cx="11338559" cy="2124210"/>
            <a:chOff x="0" y="2428"/>
            <a:chExt cx="8686800" cy="1230899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6" name="Выноска: стрелка вверх 5">
              <a:extLst>
                <a:ext uri="{FF2B5EF4-FFF2-40B4-BE49-F238E27FC236}">
                  <a16:creationId xmlns:a16="http://schemas.microsoft.com/office/drawing/2014/main" id="{8D55A98D-E42B-8FE4-97EE-DF55C5A28D1E}"/>
                </a:ext>
              </a:extLst>
            </p:cNvPr>
            <p:cNvSpPr/>
            <p:nvPr/>
          </p:nvSpPr>
          <p:spPr>
            <a:xfrm rot="10800000">
              <a:off x="0" y="2428"/>
              <a:ext cx="8686800" cy="1230899"/>
            </a:xfrm>
            <a:prstGeom prst="upArrowCallou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Выноска: стрелка вверх 4">
              <a:extLst>
                <a:ext uri="{FF2B5EF4-FFF2-40B4-BE49-F238E27FC236}">
                  <a16:creationId xmlns:a16="http://schemas.microsoft.com/office/drawing/2014/main" id="{37444AB7-36CB-1BD8-9453-A8E2D0BB33F6}"/>
                </a:ext>
              </a:extLst>
            </p:cNvPr>
            <p:cNvSpPr txBox="1"/>
            <p:nvPr/>
          </p:nvSpPr>
          <p:spPr>
            <a:xfrm>
              <a:off x="0" y="2428"/>
              <a:ext cx="8686800" cy="43204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7584" tIns="227584" rIns="227584" bIns="227584" numCol="1" spcCol="1270" anchor="ctr" anchorCtr="0">
              <a:noAutofit/>
            </a:bodyPr>
            <a:lstStyle/>
            <a:p>
              <a:pPr marL="0" lvl="0" indent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3200" kern="1200" spc="600" dirty="0"/>
                <a:t>Президент</a:t>
              </a:r>
              <a:r>
                <a:rPr lang="ru-RU" sz="1800" kern="1200" dirty="0"/>
                <a:t> </a:t>
              </a:r>
            </a:p>
          </p:txBody>
        </p:sp>
      </p:grp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D47FD8F-2677-00BB-F723-3601D26134F0}"/>
              </a:ext>
            </a:extLst>
          </p:cNvPr>
          <p:cNvSpPr/>
          <p:nvPr/>
        </p:nvSpPr>
        <p:spPr>
          <a:xfrm>
            <a:off x="574428" y="1687910"/>
            <a:ext cx="11043139" cy="457739"/>
          </a:xfrm>
          <a:prstGeom prst="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66468BBC-EE97-0400-F87F-0E9FDEA3E87E}"/>
              </a:ext>
            </a:extLst>
          </p:cNvPr>
          <p:cNvSpPr/>
          <p:nvPr/>
        </p:nvSpPr>
        <p:spPr>
          <a:xfrm>
            <a:off x="4564167" y="1644046"/>
            <a:ext cx="306365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Вице-президент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75516F2E-407F-7F22-3367-7E474F90C5A1}"/>
              </a:ext>
            </a:extLst>
          </p:cNvPr>
          <p:cNvSpPr/>
          <p:nvPr/>
        </p:nvSpPr>
        <p:spPr>
          <a:xfrm>
            <a:off x="72691" y="3482713"/>
            <a:ext cx="2160000" cy="1622041"/>
          </a:xfrm>
          <a:prstGeom prst="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E80A090E-79CC-AF66-943F-9C2B3E31E91B}"/>
              </a:ext>
            </a:extLst>
          </p:cNvPr>
          <p:cNvSpPr/>
          <p:nvPr/>
        </p:nvSpPr>
        <p:spPr>
          <a:xfrm>
            <a:off x="2540163" y="3516164"/>
            <a:ext cx="2160000" cy="1622040"/>
          </a:xfrm>
          <a:prstGeom prst="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/>
            <a:endParaRPr lang="ru-RU" dirty="0">
              <a:solidFill>
                <a:schemeClr val="tx1">
                  <a:lumMod val="10000"/>
                </a:schemeClr>
              </a:solidFill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38159443-4B33-C3C9-986A-7B9ADC049F96}"/>
              </a:ext>
            </a:extLst>
          </p:cNvPr>
          <p:cNvSpPr/>
          <p:nvPr/>
        </p:nvSpPr>
        <p:spPr>
          <a:xfrm>
            <a:off x="5015996" y="3518943"/>
            <a:ext cx="2160000" cy="1622040"/>
          </a:xfrm>
          <a:prstGeom prst="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F6662291-84D3-D097-6E35-5BD521085898}"/>
              </a:ext>
            </a:extLst>
          </p:cNvPr>
          <p:cNvSpPr/>
          <p:nvPr/>
        </p:nvSpPr>
        <p:spPr>
          <a:xfrm>
            <a:off x="7491828" y="3518943"/>
            <a:ext cx="2160000" cy="1620000"/>
          </a:xfrm>
          <a:prstGeom prst="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FBFC9BED-82E9-AE76-970D-A755E0D74684}"/>
              </a:ext>
            </a:extLst>
          </p:cNvPr>
          <p:cNvSpPr/>
          <p:nvPr/>
        </p:nvSpPr>
        <p:spPr>
          <a:xfrm>
            <a:off x="9967661" y="3504329"/>
            <a:ext cx="2160000" cy="1620000"/>
          </a:xfrm>
          <a:prstGeom prst="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B3E1D10-BAB3-46D5-1B22-B293D3114456}"/>
              </a:ext>
            </a:extLst>
          </p:cNvPr>
          <p:cNvSpPr txBox="1"/>
          <p:nvPr/>
        </p:nvSpPr>
        <p:spPr>
          <a:xfrm>
            <a:off x="136575" y="3900306"/>
            <a:ext cx="20322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tx1">
                    <a:lumMod val="10000"/>
                  </a:schemeClr>
                </a:solidFill>
              </a:rPr>
              <a:t>Министр</a:t>
            </a:r>
          </a:p>
          <a:p>
            <a:pPr algn="ctr"/>
            <a:r>
              <a:rPr lang="ru-RU" dirty="0">
                <a:solidFill>
                  <a:schemeClr val="tx1">
                    <a:lumMod val="10000"/>
                  </a:schemeClr>
                </a:solidFill>
              </a:rPr>
              <a:t>образования и науки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6AF0043-237D-1ADE-A2C5-222C05CC8284}"/>
              </a:ext>
            </a:extLst>
          </p:cNvPr>
          <p:cNvSpPr txBox="1"/>
          <p:nvPr/>
        </p:nvSpPr>
        <p:spPr>
          <a:xfrm>
            <a:off x="2561826" y="3897417"/>
            <a:ext cx="21516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tx1">
                    <a:lumMod val="10000"/>
                  </a:schemeClr>
                </a:solidFill>
              </a:rPr>
              <a:t>Министр</a:t>
            </a:r>
            <a:br>
              <a:rPr lang="ru-RU" dirty="0">
                <a:solidFill>
                  <a:schemeClr val="tx1">
                    <a:lumMod val="10000"/>
                  </a:schemeClr>
                </a:solidFill>
              </a:rPr>
            </a:br>
            <a:r>
              <a:rPr lang="ru-RU" dirty="0">
                <a:solidFill>
                  <a:schemeClr val="tx1">
                    <a:lumMod val="10000"/>
                  </a:schemeClr>
                </a:solidFill>
              </a:rPr>
              <a:t>туризма, культуры и досуга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530DAC8-E9E2-B705-335C-C3DC684EE656}"/>
              </a:ext>
            </a:extLst>
          </p:cNvPr>
          <p:cNvSpPr txBox="1"/>
          <p:nvPr/>
        </p:nvSpPr>
        <p:spPr>
          <a:xfrm>
            <a:off x="5135496" y="3897417"/>
            <a:ext cx="1921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tx1">
                    <a:lumMod val="10000"/>
                  </a:schemeClr>
                </a:solidFill>
              </a:rPr>
              <a:t>Министр информации и печати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75DCC23-846E-302B-F577-F452C46F7C16}"/>
              </a:ext>
            </a:extLst>
          </p:cNvPr>
          <p:cNvSpPr txBox="1"/>
          <p:nvPr/>
        </p:nvSpPr>
        <p:spPr>
          <a:xfrm>
            <a:off x="7751663" y="3714164"/>
            <a:ext cx="16386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tx1">
                    <a:lumMod val="10000"/>
                  </a:schemeClr>
                </a:solidFill>
              </a:rPr>
              <a:t>Министр труда</a:t>
            </a:r>
          </a:p>
          <a:p>
            <a:pPr algn="ctr"/>
            <a:r>
              <a:rPr lang="ru-RU" dirty="0">
                <a:solidFill>
                  <a:schemeClr val="tx1">
                    <a:lumMod val="10000"/>
                  </a:schemeClr>
                </a:solidFill>
              </a:rPr>
              <a:t>и</a:t>
            </a:r>
          </a:p>
          <a:p>
            <a:pPr algn="ctr"/>
            <a:r>
              <a:rPr lang="ru-RU" dirty="0">
                <a:solidFill>
                  <a:schemeClr val="tx1">
                    <a:lumMod val="10000"/>
                  </a:schemeClr>
                </a:solidFill>
              </a:rPr>
              <a:t>безопасности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7F34C5E-9EB6-C6A5-F680-34910B79ADAC}"/>
              </a:ext>
            </a:extLst>
          </p:cNvPr>
          <p:cNvSpPr txBox="1"/>
          <p:nvPr/>
        </p:nvSpPr>
        <p:spPr>
          <a:xfrm>
            <a:off x="9980965" y="3555069"/>
            <a:ext cx="213833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tx1">
                    <a:lumMod val="10000"/>
                  </a:schemeClr>
                </a:solidFill>
              </a:rPr>
              <a:t>Министр экологии, здравоохранения и</a:t>
            </a:r>
          </a:p>
          <a:p>
            <a:pPr algn="ctr"/>
            <a:r>
              <a:rPr lang="ru-RU" dirty="0">
                <a:solidFill>
                  <a:schemeClr val="tx1">
                    <a:lumMod val="10000"/>
                  </a:schemeClr>
                </a:solidFill>
              </a:rPr>
              <a:t>спорта</a:t>
            </a:r>
          </a:p>
        </p:txBody>
      </p:sp>
      <p:grpSp>
        <p:nvGrpSpPr>
          <p:cNvPr id="44" name="Группа 43">
            <a:extLst>
              <a:ext uri="{FF2B5EF4-FFF2-40B4-BE49-F238E27FC236}">
                <a16:creationId xmlns:a16="http://schemas.microsoft.com/office/drawing/2014/main" id="{1679830B-0840-3E96-EE40-931198D14F18}"/>
              </a:ext>
            </a:extLst>
          </p:cNvPr>
          <p:cNvGrpSpPr/>
          <p:nvPr/>
        </p:nvGrpSpPr>
        <p:grpSpPr>
          <a:xfrm>
            <a:off x="1752596" y="5470469"/>
            <a:ext cx="8686800" cy="1337351"/>
            <a:chOff x="0" y="3744410"/>
            <a:chExt cx="8686800" cy="1337351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45" name="Прямоугольник 44">
              <a:extLst>
                <a:ext uri="{FF2B5EF4-FFF2-40B4-BE49-F238E27FC236}">
                  <a16:creationId xmlns:a16="http://schemas.microsoft.com/office/drawing/2014/main" id="{4DC58F4F-B72C-8FFE-A0D7-A14A57CFAE90}"/>
                </a:ext>
              </a:extLst>
            </p:cNvPr>
            <p:cNvSpPr/>
            <p:nvPr/>
          </p:nvSpPr>
          <p:spPr>
            <a:xfrm>
              <a:off x="0" y="3744410"/>
              <a:ext cx="8686800" cy="1337351"/>
            </a:xfrm>
            <a:prstGeom prst="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D4E1374-16FE-A923-EBD3-9A4759636D0B}"/>
                </a:ext>
              </a:extLst>
            </p:cNvPr>
            <p:cNvSpPr txBox="1"/>
            <p:nvPr/>
          </p:nvSpPr>
          <p:spPr>
            <a:xfrm>
              <a:off x="0" y="3744410"/>
              <a:ext cx="8686800" cy="133451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84912" tIns="184912" rIns="184912" bIns="184912" numCol="1" spcCol="1270" anchor="ctr" anchorCtr="0">
              <a:noAutofit/>
            </a:bodyPr>
            <a:lstStyle/>
            <a:p>
              <a:pPr marL="0" lvl="0" indent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600" kern="1200" dirty="0"/>
                <a:t>Совет школы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16666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EF1B9A2C-3C43-FF9B-2228-506C78AB73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89" b="13769"/>
          <a:stretch/>
        </p:blipFill>
        <p:spPr>
          <a:xfrm>
            <a:off x="1825193" y="0"/>
            <a:ext cx="8348250" cy="3069101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91953478-C109-0B2D-3161-C017E6CBA0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29993" y="3057377"/>
            <a:ext cx="10269416" cy="3788899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400" i="1" dirty="0">
                <a:solidFill>
                  <a:schemeClr val="tx1">
                    <a:lumMod val="10000"/>
                  </a:schemeClr>
                </a:solidFill>
              </a:rPr>
              <a:t>Обеспечивает согласованность действий всех органов ученического самоуправления.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400" i="1" dirty="0">
                <a:solidFill>
                  <a:schemeClr val="tx1">
                    <a:lumMod val="10000"/>
                  </a:schemeClr>
                </a:solidFill>
              </a:rPr>
              <a:t>Координирует деятельность Министерств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400" i="1" dirty="0">
                <a:solidFill>
                  <a:schemeClr val="tx1">
                    <a:lumMod val="10000"/>
                  </a:schemeClr>
                </a:solidFill>
              </a:rPr>
              <a:t>Выступает представителем ученического сообщество перед администрацией школы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400" i="1" dirty="0">
                <a:solidFill>
                  <a:schemeClr val="tx1">
                    <a:lumMod val="10000"/>
                  </a:schemeClr>
                </a:solidFill>
              </a:rPr>
              <a:t>Принимает активное участие в наиболее важных школьных мероприятиях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400" i="1" dirty="0">
                <a:solidFill>
                  <a:schemeClr val="tx1">
                    <a:lumMod val="10000"/>
                  </a:schemeClr>
                </a:solidFill>
              </a:rPr>
              <a:t>Является представителем от школьного общества учащихся</a:t>
            </a:r>
          </a:p>
          <a:p>
            <a:endParaRPr lang="ru-RU" dirty="0">
              <a:solidFill>
                <a:schemeClr val="tx1">
                  <a:lumMod val="10000"/>
                </a:schemeClr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E6681F-4242-EE50-EC9B-E482D085F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8189" y="783101"/>
            <a:ext cx="5627682" cy="1181686"/>
          </a:xfrm>
        </p:spPr>
        <p:txBody>
          <a:bodyPr>
            <a:normAutofit/>
          </a:bodyPr>
          <a:lstStyle/>
          <a:p>
            <a:r>
              <a:rPr lang="ru-RU" sz="5400" spc="600" dirty="0">
                <a:solidFill>
                  <a:schemeClr val="tx1">
                    <a:lumMod val="10000"/>
                  </a:schemeClr>
                </a:solidFill>
              </a:rPr>
              <a:t>президент</a:t>
            </a:r>
            <a:endParaRPr lang="ru-RU" sz="5400" dirty="0">
              <a:solidFill>
                <a:schemeClr val="tx1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213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4001B0-5E17-9EDE-5DC0-AD1E4F60F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214" y="253068"/>
            <a:ext cx="11423571" cy="813733"/>
          </a:xfrm>
        </p:spPr>
        <p:txBody>
          <a:bodyPr>
            <a:norm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tabLst/>
              <a:defRPr/>
            </a:pPr>
            <a:r>
              <a:rPr lang="ru-RU" sz="4800" dirty="0">
                <a:solidFill>
                  <a:schemeClr val="tx1">
                    <a:lumMod val="10000"/>
                  </a:schemeClr>
                </a:solidFill>
              </a:rPr>
              <a:t>ВИЦЕ-ПРЕЗИДЕНТ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CA0B30B-194C-1707-8A7D-651AEC2FDA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9005" y="1542910"/>
            <a:ext cx="10893990" cy="5062022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0" lang="ru-RU" sz="200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Book"/>
                <a:ea typeface="+mj-ea"/>
                <a:cs typeface="+mn-cs"/>
              </a:rPr>
              <a:t>предлагает Президенту кандидатуры министров;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0" lang="ru-RU" sz="200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Book"/>
                <a:ea typeface="+mj-ea"/>
                <a:cs typeface="+mn-cs"/>
              </a:rPr>
              <a:t>является заместителем председателя Школьного Совета;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0" lang="ru-RU" sz="200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Book"/>
                <a:ea typeface="+mj-ea"/>
                <a:cs typeface="+mn-cs"/>
              </a:rPr>
              <a:t>организует курсы для обучения Школьного Совета и министров, тренинги, ориентированные на сплочение членов совета и совершенствование их взаимодействия;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0" lang="ru-RU" sz="200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Book"/>
                <a:ea typeface="+mj-ea"/>
              </a:rPr>
              <a:t>проводит совещания министров и осуществляет общий контроль работы министров;</a:t>
            </a:r>
            <a:br>
              <a:rPr kumimoji="0" lang="ru-RU" sz="200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Book"/>
                <a:ea typeface="+mj-ea"/>
              </a:rPr>
            </a:br>
            <a:r>
              <a:rPr kumimoji="0" lang="ru-RU" sz="200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Book"/>
                <a:ea typeface="+mj-ea"/>
              </a:rPr>
              <a:t>оказывает помощь министрам;</a:t>
            </a:r>
            <a:endParaRPr lang="ru-RU" sz="2000" dirty="0">
              <a:ln>
                <a:noFill/>
              </a:ln>
              <a:solidFill>
                <a:srgbClr val="002060"/>
              </a:solidFill>
              <a:effectLst/>
              <a:latin typeface="Franklin Gothic Book"/>
              <a:ea typeface="+mj-e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0" lang="ru-RU" sz="200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Book"/>
                <a:ea typeface="+mj-ea"/>
                <a:cs typeface="+mn-cs"/>
              </a:rPr>
              <a:t>организует работу по согласованию деятельности министерств с администрацией школы, методическими объединениями и другими органами, существующими в школе;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0" lang="ru-RU" sz="200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Book"/>
                <a:ea typeface="+mj-ea"/>
                <a:cs typeface="+mn-cs"/>
              </a:rPr>
              <a:t>во время отсутствия президента выполняет его должностные обязанности.</a:t>
            </a:r>
            <a:br>
              <a:rPr kumimoji="0" lang="ru-RU" sz="200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Franklin Gothic Book"/>
                <a:ea typeface="+mj-ea"/>
                <a:cs typeface="+mn-cs"/>
              </a:rPr>
            </a:b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6763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4DD929-6FC8-6EED-D16F-8B3763785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258" y="225083"/>
            <a:ext cx="4529796" cy="2307102"/>
          </a:xfrm>
        </p:spPr>
        <p:txBody>
          <a:bodyPr anchor="ctr">
            <a:normAutofit/>
          </a:bodyPr>
          <a:lstStyle/>
          <a:p>
            <a:r>
              <a:rPr lang="ru-RU" sz="3200" b="1" spc="600" dirty="0">
                <a:solidFill>
                  <a:schemeClr val="tx2">
                    <a:lumMod val="10000"/>
                  </a:schemeClr>
                </a:solidFill>
              </a:rPr>
              <a:t>Задачи и содержание работы министров:</a:t>
            </a:r>
            <a:endParaRPr lang="ru-RU" sz="32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B805111-B47C-25B6-6EC2-907F2BB2AE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29797" y="499403"/>
            <a:ext cx="7469945" cy="6358597"/>
          </a:xfrm>
        </p:spPr>
        <p:txBody>
          <a:bodyPr anchor="ctr"/>
          <a:lstStyle/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i="1" dirty="0">
                <a:solidFill>
                  <a:srgbClr val="2D512F"/>
                </a:solidFill>
              </a:rPr>
              <a:t>Основными задачами министров являются всемерное содействие руководству школы, педколлективу в получении каждым обучающимся полного общего образования; 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i="1" dirty="0">
                <a:solidFill>
                  <a:srgbClr val="2D512F"/>
                </a:solidFill>
              </a:rPr>
              <a:t>приобретении трудовых навыков; 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i="1" dirty="0">
                <a:solidFill>
                  <a:srgbClr val="2D512F"/>
                </a:solidFill>
              </a:rPr>
              <a:t>умении брать на себя обязательства и выполнять их, подчиняться  коллективной дисциплине, соотносить личные интересы с групповыми.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024AEE4-36C2-A0FB-918D-95BAC6DFC4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488" y="2902276"/>
            <a:ext cx="2847079" cy="2847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7576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27A99-CD60-1F40-DE94-4A677972E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2695" y="400352"/>
            <a:ext cx="10649848" cy="900332"/>
          </a:xfrm>
        </p:spPr>
        <p:txBody>
          <a:bodyPr>
            <a:normAutofit/>
          </a:bodyPr>
          <a:lstStyle/>
          <a:p>
            <a:r>
              <a:rPr lang="ru-RU" sz="4800" dirty="0">
                <a:solidFill>
                  <a:schemeClr val="tx1">
                    <a:lumMod val="10000"/>
                  </a:schemeClr>
                </a:solidFill>
              </a:rPr>
              <a:t>Министр образования и науки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E8D5CF7-5D0A-8BED-882F-61B97A3B96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478" y="1424066"/>
            <a:ext cx="10649848" cy="4841823"/>
          </a:xfrm>
        </p:spPr>
        <p:txBody>
          <a:bodyPr>
            <a:normAutofit fontScale="92500" lnSpcReduction="1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0A22E"/>
              </a:buClr>
              <a:buSzPct val="70000"/>
              <a:buFont typeface="Wingdings 2"/>
              <a:buNone/>
              <a:tabLst/>
              <a:defRPr/>
            </a:pPr>
            <a:r>
              <a:rPr kumimoji="0" lang="ru-RU" sz="27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Создает условия для учебной деятельности школьников.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0A22E"/>
              </a:buClr>
              <a:buSzPct val="70000"/>
              <a:buFont typeface="Wingdings 2"/>
              <a:buNone/>
              <a:tabLst/>
              <a:defRPr/>
            </a:pPr>
            <a:r>
              <a:rPr kumimoji="0" lang="ru-RU" sz="27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Собирает информацию об учебном процессе.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0A22E"/>
              </a:buClr>
              <a:buSzPct val="70000"/>
              <a:buFont typeface="Wingdings 2"/>
              <a:buNone/>
              <a:tabLst/>
              <a:defRPr/>
            </a:pPr>
            <a:r>
              <a:rPr kumimoji="0" lang="ru-RU" sz="27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Проводит интеллектуальные мероприятия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0A22E"/>
              </a:buClr>
              <a:buSzPct val="70000"/>
              <a:buFont typeface="Wingdings 2"/>
              <a:buNone/>
              <a:tabLst/>
              <a:defRPr/>
            </a:pPr>
            <a:r>
              <a:rPr kumimoji="0" lang="ru-RU" sz="27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Организует подготовку интеллектуальных викторин и конкурсов для начальной школы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0A22E"/>
              </a:buClr>
              <a:buSzPct val="70000"/>
              <a:buFont typeface="Wingdings 2"/>
              <a:buNone/>
              <a:tabLst/>
              <a:defRPr/>
            </a:pPr>
            <a:r>
              <a:rPr kumimoji="0" lang="ru-RU" sz="27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Помогает в организации и проведении предметных олимпиад, конкурсов, вечеров по учебным предметам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0A22E"/>
              </a:buClr>
              <a:buSzPct val="70000"/>
              <a:buFont typeface="Wingdings 2"/>
              <a:buNone/>
              <a:tabLst/>
              <a:defRPr/>
            </a:pPr>
            <a:r>
              <a:rPr kumimoji="0" lang="ru-RU" sz="27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Контролирует посещение учащимися школы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0A22E"/>
              </a:buClr>
              <a:buSzPct val="70000"/>
              <a:buFont typeface="Wingdings 2"/>
              <a:buNone/>
              <a:tabLst/>
              <a:defRPr/>
            </a:pPr>
            <a:r>
              <a:rPr kumimoji="0" lang="ru-RU" sz="27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Организует специальные мероприятия по борьбе за успеваемость обучающихся (смотр тетрадей, выпуск бюллетеней, рейды).</a:t>
            </a:r>
            <a:endParaRPr kumimoji="0" lang="en-US" sz="2700" b="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0A22E"/>
              </a:buClr>
              <a:buSzPct val="70000"/>
              <a:buFont typeface="Wingdings 2"/>
              <a:buNone/>
              <a:tabLst/>
              <a:defRPr/>
            </a:pPr>
            <a:r>
              <a:rPr kumimoji="0" lang="ru-RU" sz="27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ежемесячно представляет отчет о работе министерства президенту и премьер-министру</a:t>
            </a:r>
            <a:endParaRPr kumimoji="0" lang="en-US" sz="2700" b="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0A22E"/>
              </a:buClr>
              <a:buSzPct val="70000"/>
              <a:buFont typeface="Wingdings 2"/>
              <a:buNone/>
              <a:tabLst/>
              <a:defRPr/>
            </a:pPr>
            <a:endParaRPr kumimoji="0" lang="ru-RU" sz="2700" b="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  <a:p>
            <a:endParaRPr lang="ru-RU" dirty="0">
              <a:solidFill>
                <a:schemeClr val="tx1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717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83CE3F-69E4-BE54-06F2-BF12D22D6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483" y="310586"/>
            <a:ext cx="11437034" cy="855936"/>
          </a:xfrm>
        </p:spPr>
        <p:txBody>
          <a:bodyPr>
            <a:normAutofit/>
          </a:bodyPr>
          <a:lstStyle/>
          <a:p>
            <a:r>
              <a:rPr lang="ru-RU" sz="4800" dirty="0">
                <a:solidFill>
                  <a:schemeClr val="tx1">
                    <a:lumMod val="10000"/>
                  </a:schemeClr>
                </a:solidFill>
              </a:rPr>
              <a:t>Министр туризма, культуры и досуга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3C51AA9-51CE-B87D-8F31-DEB36F46C1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8474" y="1275470"/>
            <a:ext cx="11716043" cy="5271943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Clr>
                <a:srgbClr val="663300"/>
              </a:buClr>
              <a:buFont typeface="Wingdings" pitchFamily="2" charset="2"/>
              <a:buChar char="Ø"/>
            </a:pPr>
            <a:r>
              <a:rPr lang="ru-RU" sz="2400" i="1" dirty="0">
                <a:solidFill>
                  <a:srgbClr val="002060"/>
                </a:solidFill>
                <a:effectLst/>
              </a:rPr>
              <a:t>проводит совещания членов советов классов, ответственных за культурно-массовую работу; разъясняет им цели, задачи и обязанности;</a:t>
            </a:r>
          </a:p>
          <a:p>
            <a:pPr>
              <a:lnSpc>
                <a:spcPct val="80000"/>
              </a:lnSpc>
              <a:buClr>
                <a:srgbClr val="663300"/>
              </a:buClr>
              <a:buFont typeface="Wingdings" pitchFamily="2" charset="2"/>
              <a:buChar char="Ø"/>
            </a:pPr>
            <a:r>
              <a:rPr lang="ru-RU" sz="2400" i="1" dirty="0">
                <a:solidFill>
                  <a:srgbClr val="002060"/>
                </a:solidFill>
                <a:effectLst/>
              </a:rPr>
              <a:t>осуществляет планирование и координацию работы министерства с другими структурами школьного самоуправления;</a:t>
            </a:r>
          </a:p>
          <a:p>
            <a:pPr>
              <a:lnSpc>
                <a:spcPct val="80000"/>
              </a:lnSpc>
              <a:buClr>
                <a:srgbClr val="663300"/>
              </a:buClr>
              <a:buFont typeface="Wingdings" pitchFamily="2" charset="2"/>
              <a:buChar char="Ø"/>
            </a:pPr>
            <a:r>
              <a:rPr lang="ru-RU" sz="2400" i="1" dirty="0">
                <a:solidFill>
                  <a:srgbClr val="002060"/>
                </a:solidFill>
                <a:effectLst/>
              </a:rPr>
              <a:t>разрабатывает и предлагает на рассмотрение Школьному Совету программу основных культурно-массовых мероприятий на год с указанием их целей и задач;</a:t>
            </a:r>
          </a:p>
          <a:p>
            <a:pPr>
              <a:lnSpc>
                <a:spcPct val="80000"/>
              </a:lnSpc>
              <a:buClr>
                <a:srgbClr val="663300"/>
              </a:buClr>
              <a:buFont typeface="Wingdings" pitchFamily="2" charset="2"/>
              <a:buChar char="Ø"/>
            </a:pPr>
            <a:r>
              <a:rPr lang="ru-RU" sz="2400" i="1" dirty="0">
                <a:solidFill>
                  <a:srgbClr val="002060"/>
                </a:solidFill>
                <a:effectLst/>
              </a:rPr>
              <a:t>участвует в организации всех культурно-массовых и просветительских мероприятий в школе;</a:t>
            </a:r>
          </a:p>
          <a:p>
            <a:pPr>
              <a:lnSpc>
                <a:spcPct val="80000"/>
              </a:lnSpc>
              <a:buClr>
                <a:srgbClr val="663300"/>
              </a:buClr>
              <a:buFont typeface="Wingdings" pitchFamily="2" charset="2"/>
              <a:buChar char="Ø"/>
            </a:pPr>
            <a:r>
              <a:rPr lang="ru-RU" sz="2400" i="1" dirty="0">
                <a:solidFill>
                  <a:srgbClr val="002060"/>
                </a:solidFill>
                <a:effectLst/>
              </a:rPr>
              <a:t>участвует в организации культурной программы походов-экспедиций;</a:t>
            </a:r>
            <a:endParaRPr lang="en-US" sz="2400" i="1" dirty="0">
              <a:solidFill>
                <a:srgbClr val="002060"/>
              </a:solidFill>
              <a:effectLst/>
            </a:endParaRPr>
          </a:p>
          <a:p>
            <a:pPr>
              <a:lnSpc>
                <a:spcPct val="80000"/>
              </a:lnSpc>
              <a:buClr>
                <a:srgbClr val="663300"/>
              </a:buClr>
              <a:buFont typeface="Wingdings" pitchFamily="2" charset="2"/>
              <a:buChar char="Ø"/>
            </a:pPr>
            <a:r>
              <a:rPr lang="ru-RU" sz="2400" i="1" dirty="0">
                <a:solidFill>
                  <a:srgbClr val="002060"/>
                </a:solidFill>
                <a:effectLst/>
              </a:rPr>
              <a:t>Отвечает за подготовку и проведение вечеров отдыха, праздников, интеллектуальных игр, выставок конкурсов.</a:t>
            </a:r>
          </a:p>
          <a:p>
            <a:pPr>
              <a:lnSpc>
                <a:spcPct val="80000"/>
              </a:lnSpc>
              <a:buClr>
                <a:srgbClr val="663300"/>
              </a:buClr>
              <a:buFont typeface="Wingdings" pitchFamily="2" charset="2"/>
              <a:buChar char="Ø"/>
            </a:pPr>
            <a:r>
              <a:rPr lang="ru-RU" sz="2400" i="1" dirty="0">
                <a:solidFill>
                  <a:srgbClr val="002060"/>
                </a:solidFill>
                <a:effectLst/>
              </a:rPr>
              <a:t>Помогает в организации общешкольных поездок, экскурсий, походов.</a:t>
            </a:r>
            <a:endParaRPr lang="en-US" sz="2400" i="1" dirty="0">
              <a:solidFill>
                <a:srgbClr val="002060"/>
              </a:solidFill>
              <a:effectLst/>
            </a:endParaRPr>
          </a:p>
          <a:p>
            <a:pPr>
              <a:lnSpc>
                <a:spcPct val="80000"/>
              </a:lnSpc>
              <a:buClr>
                <a:srgbClr val="663300"/>
              </a:buClr>
              <a:buFont typeface="Wingdings" pitchFamily="2" charset="2"/>
              <a:buChar char="Ø"/>
            </a:pPr>
            <a:r>
              <a:rPr lang="ru-RU" sz="2400" i="1" dirty="0">
                <a:solidFill>
                  <a:srgbClr val="002060"/>
                </a:solidFill>
                <a:effectLst/>
              </a:rPr>
              <a:t>ежемесячно представляет отчет о работе министерства президенту и премьер-министру</a:t>
            </a:r>
          </a:p>
          <a:p>
            <a:pPr>
              <a:lnSpc>
                <a:spcPct val="80000"/>
              </a:lnSpc>
              <a:buClr>
                <a:srgbClr val="663300"/>
              </a:buClr>
              <a:buFont typeface="Wingdings" pitchFamily="2" charset="2"/>
              <a:buChar char="Ø"/>
            </a:pPr>
            <a:endParaRPr lang="ru-RU" sz="1600" i="1" dirty="0">
              <a:solidFill>
                <a:srgbClr val="002060"/>
              </a:solidFill>
              <a:effectLst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56172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15F05E-103C-1FC2-3E05-5EFC3674C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253068"/>
            <a:ext cx="10607645" cy="813733"/>
          </a:xfrm>
        </p:spPr>
        <p:txBody>
          <a:bodyPr>
            <a:normAutofit fontScale="90000"/>
          </a:bodyPr>
          <a:lstStyle/>
          <a:p>
            <a:r>
              <a:rPr lang="ru-RU" sz="4800" dirty="0">
                <a:solidFill>
                  <a:schemeClr val="tx1">
                    <a:lumMod val="10000"/>
                  </a:schemeClr>
                </a:solidFill>
              </a:rPr>
              <a:t>Министр </a:t>
            </a:r>
            <a:r>
              <a:rPr lang="ru-RU" sz="5300" dirty="0">
                <a:solidFill>
                  <a:schemeClr val="tx1">
                    <a:lumMod val="10000"/>
                  </a:schemeClr>
                </a:solidFill>
              </a:rPr>
              <a:t>информации</a:t>
            </a:r>
            <a:r>
              <a:rPr lang="ru-RU" sz="4800" dirty="0">
                <a:solidFill>
                  <a:schemeClr val="tx1">
                    <a:lumMod val="10000"/>
                  </a:schemeClr>
                </a:solidFill>
              </a:rPr>
              <a:t> и печати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0EB9A64-3826-3B1C-FB12-20FB279A97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37625" y="1350498"/>
            <a:ext cx="11413587" cy="5238023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Clr>
                <a:srgbClr val="663300"/>
              </a:buClr>
              <a:buFont typeface="Wingdings" pitchFamily="2" charset="2"/>
              <a:buChar char="Ø"/>
            </a:pPr>
            <a:r>
              <a:rPr lang="ru-RU" sz="1800" i="1" dirty="0">
                <a:solidFill>
                  <a:srgbClr val="002060"/>
                </a:solidFill>
                <a:effectLst/>
              </a:rPr>
              <a:t>проводит совещания членов редколлегий советов классов, разъясняет председателям редколлегий цели и задачи министерства, а также их обязанности;</a:t>
            </a:r>
          </a:p>
          <a:p>
            <a:pPr>
              <a:lnSpc>
                <a:spcPct val="80000"/>
              </a:lnSpc>
              <a:buClr>
                <a:srgbClr val="663300"/>
              </a:buClr>
              <a:buFont typeface="Wingdings" pitchFamily="2" charset="2"/>
              <a:buChar char="Ø"/>
            </a:pPr>
            <a:r>
              <a:rPr lang="ru-RU" sz="1800" i="1" dirty="0">
                <a:solidFill>
                  <a:srgbClr val="002060"/>
                </a:solidFill>
                <a:effectLst/>
              </a:rPr>
              <a:t>разрабатывает и предлагает Школьному Совету для рассмотрения проекты, связанные с развитием школьных средств массовой информации, а также план работы министерства;</a:t>
            </a:r>
          </a:p>
          <a:p>
            <a:pPr>
              <a:lnSpc>
                <a:spcPct val="80000"/>
              </a:lnSpc>
              <a:buClr>
                <a:srgbClr val="663300"/>
              </a:buClr>
              <a:buFont typeface="Wingdings" pitchFamily="2" charset="2"/>
              <a:buChar char="Ø"/>
            </a:pPr>
            <a:r>
              <a:rPr lang="ru-RU" sz="1800" i="1" dirty="0">
                <a:solidFill>
                  <a:srgbClr val="002060"/>
                </a:solidFill>
                <a:effectLst/>
              </a:rPr>
              <a:t>отвечает за освещение в школьных изданиях всех массовых мероприятий</a:t>
            </a:r>
            <a:endParaRPr lang="en-US" sz="1800" i="1" dirty="0">
              <a:solidFill>
                <a:srgbClr val="002060"/>
              </a:solidFill>
              <a:effectLst/>
            </a:endParaRPr>
          </a:p>
          <a:p>
            <a:pPr>
              <a:lnSpc>
                <a:spcPct val="80000"/>
              </a:lnSpc>
              <a:buClr>
                <a:srgbClr val="663300"/>
              </a:buClr>
              <a:buFont typeface="Wingdings" pitchFamily="2" charset="2"/>
              <a:buChar char="Ø"/>
            </a:pPr>
            <a:r>
              <a:rPr lang="ru-RU" sz="1800" i="1" dirty="0">
                <a:solidFill>
                  <a:srgbClr val="002060"/>
                </a:solidFill>
                <a:effectLst/>
              </a:rPr>
              <a:t>координирует работу по выпуску школьного журнала и газеты;</a:t>
            </a:r>
          </a:p>
          <a:p>
            <a:pPr>
              <a:lnSpc>
                <a:spcPct val="80000"/>
              </a:lnSpc>
              <a:buClr>
                <a:srgbClr val="663300"/>
              </a:buClr>
              <a:buFont typeface="Wingdings" pitchFamily="2" charset="2"/>
              <a:buChar char="Ø"/>
            </a:pPr>
            <a:r>
              <a:rPr lang="ru-RU" sz="1800" i="1" dirty="0">
                <a:solidFill>
                  <a:srgbClr val="002060"/>
                </a:solidFill>
                <a:effectLst/>
              </a:rPr>
              <a:t>организует взаимодействие с художником-оформителем школы;</a:t>
            </a:r>
          </a:p>
          <a:p>
            <a:pPr>
              <a:lnSpc>
                <a:spcPct val="80000"/>
              </a:lnSpc>
              <a:buClr>
                <a:srgbClr val="663300"/>
              </a:buClr>
              <a:buFont typeface="Wingdings" pitchFamily="2" charset="2"/>
              <a:buChar char="Ø"/>
            </a:pPr>
            <a:r>
              <a:rPr lang="ru-RU" sz="1800" i="1" dirty="0">
                <a:solidFill>
                  <a:srgbClr val="002060"/>
                </a:solidFill>
                <a:effectLst/>
              </a:rPr>
              <a:t>содействует выпуску традиционной широкоформатной школьной газеты;</a:t>
            </a:r>
          </a:p>
          <a:p>
            <a:pPr>
              <a:lnSpc>
                <a:spcPct val="80000"/>
              </a:lnSpc>
              <a:buClr>
                <a:srgbClr val="663300"/>
              </a:buClr>
              <a:buFont typeface="Wingdings" pitchFamily="2" charset="2"/>
              <a:buChar char="Ø"/>
            </a:pPr>
            <a:r>
              <a:rPr lang="ru-RU" sz="1800" i="1" dirty="0">
                <a:solidFill>
                  <a:srgbClr val="002060"/>
                </a:solidFill>
                <a:effectLst/>
              </a:rPr>
              <a:t>отвечает за информационное обеспечение работы Школьного Совета;</a:t>
            </a:r>
          </a:p>
          <a:p>
            <a:pPr>
              <a:lnSpc>
                <a:spcPct val="80000"/>
              </a:lnSpc>
              <a:buClr>
                <a:srgbClr val="663300"/>
              </a:buClr>
              <a:buFont typeface="Wingdings" pitchFamily="2" charset="2"/>
              <a:buChar char="Ø"/>
            </a:pPr>
            <a:r>
              <a:rPr lang="ru-RU" sz="1800" i="1" dirty="0">
                <a:solidFill>
                  <a:srgbClr val="002060"/>
                </a:solidFill>
                <a:effectLst/>
              </a:rPr>
              <a:t>отвечает за своевременное изготовление печатных поздравлений;</a:t>
            </a:r>
          </a:p>
          <a:p>
            <a:pPr>
              <a:lnSpc>
                <a:spcPct val="80000"/>
              </a:lnSpc>
              <a:buClr>
                <a:srgbClr val="663300"/>
              </a:buClr>
              <a:buFont typeface="Wingdings" pitchFamily="2" charset="2"/>
              <a:buChar char="Ø"/>
            </a:pPr>
            <a:r>
              <a:rPr lang="ru-RU" sz="1800" i="1" dirty="0">
                <a:solidFill>
                  <a:srgbClr val="002060"/>
                </a:solidFill>
                <a:effectLst/>
              </a:rPr>
              <a:t>курирует информационную работу в классах;</a:t>
            </a:r>
          </a:p>
          <a:p>
            <a:pPr>
              <a:lnSpc>
                <a:spcPct val="80000"/>
              </a:lnSpc>
              <a:buClr>
                <a:srgbClr val="663300"/>
              </a:buClr>
              <a:buFont typeface="Wingdings" pitchFamily="2" charset="2"/>
              <a:buChar char="Ø"/>
            </a:pPr>
            <a:r>
              <a:rPr lang="ru-RU" sz="1800" i="1" dirty="0">
                <a:solidFill>
                  <a:srgbClr val="002060"/>
                </a:solidFill>
                <a:effectLst/>
              </a:rPr>
              <a:t>проводит совещания сотрудников министерства печати и информации;</a:t>
            </a:r>
          </a:p>
          <a:p>
            <a:pPr>
              <a:lnSpc>
                <a:spcPct val="80000"/>
              </a:lnSpc>
              <a:buClr>
                <a:srgbClr val="663300"/>
              </a:buClr>
              <a:buFont typeface="Wingdings" pitchFamily="2" charset="2"/>
              <a:buChar char="Ø"/>
            </a:pPr>
            <a:r>
              <a:rPr lang="ru-RU" sz="1800" i="1" dirty="0">
                <a:solidFill>
                  <a:srgbClr val="002060"/>
                </a:solidFill>
                <a:effectLst/>
              </a:rPr>
              <a:t>является членом всех комиссий, связанных с художественной, печатной, информационной деятельностью школы;</a:t>
            </a:r>
          </a:p>
          <a:p>
            <a:pPr>
              <a:lnSpc>
                <a:spcPct val="80000"/>
              </a:lnSpc>
              <a:buClr>
                <a:srgbClr val="663300"/>
              </a:buClr>
              <a:buFont typeface="Wingdings" pitchFamily="2" charset="2"/>
              <a:buChar char="Ø"/>
            </a:pPr>
            <a:r>
              <a:rPr lang="ru-RU" sz="1800" i="1" dirty="0">
                <a:solidFill>
                  <a:srgbClr val="002060"/>
                </a:solidFill>
                <a:effectLst/>
              </a:rPr>
              <a:t>отвечает за художественное оформление школы;</a:t>
            </a:r>
          </a:p>
          <a:p>
            <a:pPr>
              <a:lnSpc>
                <a:spcPct val="80000"/>
              </a:lnSpc>
              <a:buClr>
                <a:srgbClr val="663300"/>
              </a:buClr>
              <a:buFont typeface="Wingdings" pitchFamily="2" charset="2"/>
              <a:buChar char="Ø"/>
            </a:pPr>
            <a:r>
              <a:rPr lang="ru-RU" sz="1800" i="1" dirty="0">
                <a:solidFill>
                  <a:srgbClr val="002060"/>
                </a:solidFill>
                <a:effectLst/>
              </a:rPr>
              <a:t>ежемесячно представляет отчет о работе министерства президенту и премьер-министру.</a:t>
            </a:r>
          </a:p>
        </p:txBody>
      </p:sp>
    </p:spTree>
    <p:extLst>
      <p:ext uri="{BB962C8B-B14F-4D97-AF65-F5344CB8AC3E}">
        <p14:creationId xmlns:p14="http://schemas.microsoft.com/office/powerpoint/2010/main" val="9572574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ланец">
  <a:themeElements>
    <a:clrScheme name="Другая 1">
      <a:dk1>
        <a:srgbClr val="7F7F7F"/>
      </a:dk1>
      <a:lt1>
        <a:srgbClr val="F7D6CB"/>
      </a:lt1>
      <a:dk2>
        <a:srgbClr val="BFBFBF"/>
      </a:dk2>
      <a:lt2>
        <a:srgbClr val="EDE3C2"/>
      </a:lt2>
      <a:accent1>
        <a:srgbClr val="B69835"/>
      </a:accent1>
      <a:accent2>
        <a:srgbClr val="5D431F"/>
      </a:accent2>
      <a:accent3>
        <a:srgbClr val="8B3611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Сланец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анец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TM04033929[[fn=Сланец]]</Template>
  <TotalTime>175</TotalTime>
  <Words>731</Words>
  <Application>Microsoft Office PowerPoint</Application>
  <PresentationFormat>Широкоэкранный</PresentationFormat>
  <Paragraphs>91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Calisto MT</vt:lpstr>
      <vt:lpstr>Franklin Gothic Book</vt:lpstr>
      <vt:lpstr>Times New Roman</vt:lpstr>
      <vt:lpstr>Wingdings</vt:lpstr>
      <vt:lpstr>Wingdings 2</vt:lpstr>
      <vt:lpstr>Сланец</vt:lpstr>
      <vt:lpstr>САМОУПРАВЛЕНИЕ -</vt:lpstr>
      <vt:lpstr>Презентация PowerPoint</vt:lpstr>
      <vt:lpstr>Презентация PowerPoint</vt:lpstr>
      <vt:lpstr>президент</vt:lpstr>
      <vt:lpstr>ВИЦЕ-ПРЕЗИДЕНТ</vt:lpstr>
      <vt:lpstr>Задачи и содержание работы министров:</vt:lpstr>
      <vt:lpstr>Министр образования и науки</vt:lpstr>
      <vt:lpstr>Министр туризма, культуры и досуга</vt:lpstr>
      <vt:lpstr>Министр информации и печати</vt:lpstr>
      <vt:lpstr>Министр труда и безопасности</vt:lpstr>
      <vt:lpstr>Министр экологии, здравоохранения и спорта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САМОУПРАВЛЕНИЕ -</dc:title>
  <dc:creator>Анастасия Билецкая</dc:creator>
  <cp:lastModifiedBy>Анастасия Билецкая</cp:lastModifiedBy>
  <cp:revision>4</cp:revision>
  <dcterms:created xsi:type="dcterms:W3CDTF">2022-11-07T10:40:40Z</dcterms:created>
  <dcterms:modified xsi:type="dcterms:W3CDTF">2022-11-07T18:24:39Z</dcterms:modified>
</cp:coreProperties>
</file>