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4" r:id="rId7"/>
    <p:sldId id="261" r:id="rId8"/>
    <p:sldId id="263" r:id="rId9"/>
    <p:sldId id="262" r:id="rId10"/>
    <p:sldId id="272" r:id="rId11"/>
    <p:sldId id="279" r:id="rId12"/>
    <p:sldId id="281" r:id="rId13"/>
    <p:sldId id="265" r:id="rId14"/>
    <p:sldId id="283" r:id="rId15"/>
    <p:sldId id="280" r:id="rId16"/>
    <p:sldId id="274" r:id="rId17"/>
    <p:sldId id="275" r:id="rId18"/>
    <p:sldId id="282" r:id="rId19"/>
    <p:sldId id="285" r:id="rId20"/>
    <p:sldId id="273" r:id="rId21"/>
    <p:sldId id="277" r:id="rId22"/>
    <p:sldId id="278" r:id="rId23"/>
    <p:sldId id="266" r:id="rId24"/>
    <p:sldId id="267" r:id="rId25"/>
    <p:sldId id="268" r:id="rId26"/>
    <p:sldId id="269" r:id="rId27"/>
    <p:sldId id="270" r:id="rId28"/>
    <p:sldId id="284" r:id="rId29"/>
    <p:sldId id="276" r:id="rId30"/>
    <p:sldId id="286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83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ru.m.wikipedia.org/wiki/%D0%A1%D0%B5%D0%B2%D0%B0%D1%81%D1%82%D0%BE%D0%BF%D0%BE%D0%BB%D1%8C" TargetMode="External"/><Relationship Id="rId3" Type="http://schemas.openxmlformats.org/officeDocument/2006/relationships/hyperlink" Target="https://ru.m.wikipedia.org/wiki/1877_%D0%B3%D0%BE%D0%B4" TargetMode="External"/><Relationship Id="rId7" Type="http://schemas.openxmlformats.org/officeDocument/2006/relationships/hyperlink" Target="https://ru.m.wikipedia.org/wiki/%D0%A2%D0%B0%D0%B3%D0%B0%D0%BD%D1%80%D0%BE%D0%B3" TargetMode="External"/><Relationship Id="rId12" Type="http://schemas.openxmlformats.org/officeDocument/2006/relationships/image" Target="../media/image7.jpeg"/><Relationship Id="rId2" Type="http://schemas.openxmlformats.org/officeDocument/2006/relationships/hyperlink" Target="https://ru.m.wikipedia.org/wiki/28_%D0%BC%D0%B0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m.wikipedia.org/wiki/1881_%D0%B3%D0%BE%D0%B4" TargetMode="External"/><Relationship Id="rId11" Type="http://schemas.openxmlformats.org/officeDocument/2006/relationships/hyperlink" Target="https://ru.m.wikipedia.org/wiki/%D0%A4%D0%B5%D0%BE%D0%B4%D0%BE%D1%81%D0%B8%D0%B9%D1%81%D0%BA%D0%B0%D1%8F_%D0%BC%D1%83%D0%B6%D1%81%D0%BA%D0%B0%D1%8F_%D0%B3%D0%B8%D0%BC%D0%BD%D0%B0%D0%B7%D0%B8%D1%8F" TargetMode="External"/><Relationship Id="rId5" Type="http://schemas.openxmlformats.org/officeDocument/2006/relationships/hyperlink" Target="https://ru.m.wikipedia.org/wiki/%D0%9A%D0%BE%D0%BB%D0%BB%D0%B5%D0%B6%D1%81%D0%BA%D0%B8%D0%B9_%D1%81%D0%BE%D0%B2%D0%B5%D1%82%D0%BD%D0%B8%D0%BA" TargetMode="External"/><Relationship Id="rId10" Type="http://schemas.openxmlformats.org/officeDocument/2006/relationships/hyperlink" Target="https://ru.m.wikipedia.org/wiki/%D0%9A%D0%BE%D0%BA%D1%82%D0%B5%D0%B1%D0%B5%D0%BB%D1%8C" TargetMode="External"/><Relationship Id="rId4" Type="http://schemas.openxmlformats.org/officeDocument/2006/relationships/hyperlink" Target="https://ru.m.wikipedia.org/wiki/%D0%9A%D0%B8%D0%B5%D0%B2" TargetMode="External"/><Relationship Id="rId9" Type="http://schemas.openxmlformats.org/officeDocument/2006/relationships/hyperlink" Target="https://ru.m.wikipedia.org/wiki/1-%D1%8F_%D0%9C%D0%BE%D1%81%D0%BA%D0%BE%D0%B2%D1%81%D0%BA%D0%B0%D1%8F_%D0%B3%D0%B8%D0%BC%D0%BD%D0%B0%D0%B7%D0%B8%D1%8F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/>
          <a:lstStyle/>
          <a:p>
            <a:r>
              <a:rPr lang="ru-RU"/>
              <a:t>В гостях у максимилиана волошина</a:t>
            </a:r>
          </a:p>
        </p:txBody>
      </p:sp>
    </p:spTree>
    <p:extLst>
      <p:ext uri="{BB962C8B-B14F-4D97-AF65-F5344CB8AC3E}">
        <p14:creationId xmlns:p14="http://schemas.microsoft.com/office/powerpoint/2010/main" xmlns="" val="15891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4871" y="0"/>
            <a:ext cx="10108327" cy="6907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749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1" y="0"/>
            <a:ext cx="10881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157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2484" y="0"/>
            <a:ext cx="4903130" cy="68378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flipH="1">
            <a:off x="166997" y="2518311"/>
            <a:ext cx="3247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/>
              <a:t>Елизавета Дмитриева</a:t>
            </a:r>
          </a:p>
        </p:txBody>
      </p:sp>
    </p:spTree>
    <p:extLst>
      <p:ext uri="{BB962C8B-B14F-4D97-AF65-F5344CB8AC3E}">
        <p14:creationId xmlns:p14="http://schemas.microsoft.com/office/powerpoint/2010/main" xmlns="" val="50930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256" y="0"/>
            <a:ext cx="11720692" cy="698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56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5848" y="609600"/>
            <a:ext cx="3047570" cy="4648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162800" y="5562600"/>
            <a:ext cx="2486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 smtClean="0"/>
              <a:t>Алексей </a:t>
            </a:r>
            <a:r>
              <a:rPr lang="ru-RU" dirty="0"/>
              <a:t>Толстой</a:t>
            </a:r>
          </a:p>
        </p:txBody>
      </p:sp>
      <p:pic>
        <p:nvPicPr>
          <p:cNvPr id="10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685800"/>
            <a:ext cx="3384997" cy="458513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flipH="1">
            <a:off x="1371600" y="5486400"/>
            <a:ext cx="3033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/>
              <a:t>А. Грин</a:t>
            </a:r>
          </a:p>
        </p:txBody>
      </p:sp>
    </p:spTree>
    <p:extLst>
      <p:ext uri="{BB962C8B-B14F-4D97-AF65-F5344CB8AC3E}">
        <p14:creationId xmlns:p14="http://schemas.microsoft.com/office/powerpoint/2010/main" xmlns="" val="349408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17350"/>
            <a:ext cx="10131425" cy="1456267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533400"/>
            <a:ext cx="3498980" cy="5021036"/>
          </a:xfrm>
          <a:prstGeom prst="rect">
            <a:avLst/>
          </a:prstGeom>
        </p:spPr>
      </p:pic>
      <p:pic>
        <p:nvPicPr>
          <p:cNvPr id="8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685800"/>
            <a:ext cx="3612998" cy="48308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flipH="1">
            <a:off x="1676400" y="5715000"/>
            <a:ext cx="301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/>
              <a:t>К.  Брюллов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05600" y="5715000"/>
            <a:ext cx="301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/>
              <a:t>М. Булгаков</a:t>
            </a:r>
          </a:p>
        </p:txBody>
      </p:sp>
    </p:spTree>
    <p:extLst>
      <p:ext uri="{BB962C8B-B14F-4D97-AF65-F5344CB8AC3E}">
        <p14:creationId xmlns:p14="http://schemas.microsoft.com/office/powerpoint/2010/main" xmlns="" val="264896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7559" y="-50700"/>
            <a:ext cx="9324241" cy="690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285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5653" y="278328"/>
            <a:ext cx="9843244" cy="657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749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381000"/>
            <a:ext cx="4037604" cy="59593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38800" y="5181600"/>
            <a:ext cx="6768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dirty="0"/>
              <a:t>Марина Цветаева</a:t>
            </a:r>
          </a:p>
        </p:txBody>
      </p:sp>
    </p:spTree>
    <p:extLst>
      <p:ext uri="{BB962C8B-B14F-4D97-AF65-F5344CB8AC3E}">
        <p14:creationId xmlns:p14="http://schemas.microsoft.com/office/powerpoint/2010/main" xmlns="" val="229978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5914" y="259773"/>
            <a:ext cx="11282050" cy="634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247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01678" y="609600"/>
            <a:ext cx="7490322" cy="48989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6997" y="2065867"/>
            <a:ext cx="45346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200" i="1"/>
              <a:t>Войди, мой гость, стряхни житейский прах  и  плесень дум у моего порога…</a:t>
            </a:r>
          </a:p>
          <a:p>
            <a:pPr algn="l"/>
            <a:r>
              <a:rPr lang="ru-RU" sz="3200" i="1"/>
              <a:t>М. Волошин</a:t>
            </a:r>
          </a:p>
        </p:txBody>
      </p:sp>
    </p:spTree>
    <p:extLst>
      <p:ext uri="{BB962C8B-B14F-4D97-AF65-F5344CB8AC3E}">
        <p14:creationId xmlns:p14="http://schemas.microsoft.com/office/powerpoint/2010/main" xmlns="" val="50569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9821" y="0"/>
            <a:ext cx="5390827" cy="687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29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1" y="0"/>
            <a:ext cx="10354540" cy="6903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204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8874" y="-148441"/>
            <a:ext cx="100483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296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33993"/>
            <a:ext cx="12148000" cy="621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192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6857" y="0"/>
            <a:ext cx="102001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19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7646" y="3512"/>
            <a:ext cx="10303422" cy="685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7945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58120" y="2579529"/>
            <a:ext cx="3986784" cy="2773680"/>
          </a:xfrm>
          <a:prstGeom prst="rect">
            <a:avLst/>
          </a:prstGeom>
        </p:spPr>
      </p:pic>
      <p:pic>
        <p:nvPicPr>
          <p:cNvPr id="6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867" y="-36690"/>
            <a:ext cx="9945583" cy="69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926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438" y="0"/>
            <a:ext cx="11578442" cy="679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670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2631" y="0"/>
            <a:ext cx="9147372" cy="686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210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96639" y="0"/>
            <a:ext cx="4909748" cy="683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6259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4842" y="0"/>
            <a:ext cx="10381370" cy="689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112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1" y="-7244"/>
            <a:ext cx="10984391" cy="686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644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1" y="0"/>
            <a:ext cx="110071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452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864" y="213386"/>
            <a:ext cx="7960920" cy="5628464"/>
          </a:xfrm>
        </p:spPr>
        <p:txBody>
          <a:bodyPr>
            <a:normAutofit/>
          </a:bodyPr>
          <a:lstStyle/>
          <a:p>
            <a:pPr fontAlgn="base"/>
            <a:r>
              <a:rPr lang="ru-RU" sz="2000" b="0" i="0">
                <a:solidFill>
                  <a:schemeClr val="tx2"/>
                </a:solidFill>
                <a:effectLst/>
                <a:latin typeface="Helvetica Neue"/>
              </a:rPr>
              <a:t>Максимилиан Кириенко-Волошин родился 16 </a:t>
            </a:r>
            <a:r>
              <a:rPr lang="ru-RU" sz="2000" b="0" i="0" u="none" strike="noStrike">
                <a:solidFill>
                  <a:schemeClr val="tx2"/>
                </a:solidFill>
                <a:effectLst/>
                <a:latin typeface="inherit"/>
                <a:hlinkClick r:id="rId2" tooltip="28 мая"/>
              </a:rPr>
              <a:t>(28) мая</a:t>
            </a:r>
            <a:r>
              <a:rPr lang="ru-RU" sz="2000" b="0" i="0">
                <a:solidFill>
                  <a:schemeClr val="tx2"/>
                </a:solidFill>
                <a:effectLst/>
                <a:latin typeface="Helvetica Neue"/>
              </a:rPr>
              <a:t> </a:t>
            </a:r>
            <a:r>
              <a:rPr lang="ru-RU" sz="2000" b="0" i="0" u="none" strike="noStrike">
                <a:solidFill>
                  <a:schemeClr val="tx2"/>
                </a:solidFill>
                <a:effectLst/>
                <a:latin typeface="inherit"/>
                <a:hlinkClick r:id="rId3" tooltip="1877 год"/>
              </a:rPr>
              <a:t>1877 года</a:t>
            </a:r>
            <a:r>
              <a:rPr lang="ru-RU" sz="2000" b="0" i="0">
                <a:solidFill>
                  <a:schemeClr val="tx2"/>
                </a:solidFill>
                <a:effectLst/>
                <a:latin typeface="Helvetica Neue"/>
              </a:rPr>
              <a:t> в </a:t>
            </a:r>
            <a:r>
              <a:rPr lang="ru-RU" sz="2000" b="0" i="0" u="none" strike="noStrike">
                <a:solidFill>
                  <a:schemeClr val="tx2"/>
                </a:solidFill>
                <a:effectLst/>
                <a:latin typeface="inherit"/>
                <a:hlinkClick r:id="rId4" tooltip="Киев"/>
              </a:rPr>
              <a:t>Киеве</a:t>
            </a:r>
            <a:r>
              <a:rPr lang="ru-RU" sz="2000" b="0" i="0">
                <a:solidFill>
                  <a:schemeClr val="tx2"/>
                </a:solidFill>
                <a:effectLst/>
                <a:latin typeface="Helvetica Neue"/>
              </a:rPr>
              <a:t>в семье юриста, </a:t>
            </a:r>
            <a:r>
              <a:rPr lang="ru-RU" sz="2000" b="0" i="0" u="none" strike="noStrike">
                <a:solidFill>
                  <a:schemeClr val="tx2"/>
                </a:solidFill>
                <a:effectLst/>
                <a:latin typeface="inherit"/>
                <a:hlinkClick r:id="rId5" tooltip="Коллежский советник"/>
              </a:rPr>
              <a:t>коллежского советника</a:t>
            </a:r>
            <a:r>
              <a:rPr lang="ru-RU" sz="2000" b="0" i="0">
                <a:solidFill>
                  <a:schemeClr val="tx2"/>
                </a:solidFill>
                <a:effectLst/>
                <a:latin typeface="Helvetica Neue"/>
              </a:rPr>
              <a:t>.</a:t>
            </a:r>
          </a:p>
          <a:p>
            <a:pPr fontAlgn="base"/>
            <a:r>
              <a:rPr lang="ru-RU" sz="2000" b="0" i="0">
                <a:solidFill>
                  <a:schemeClr val="tx2"/>
                </a:solidFill>
                <a:effectLst/>
                <a:latin typeface="Helvetica Neue"/>
              </a:rPr>
              <a:t>Вскоре после рождения сына у родителей Волошина произошёл разрыв отношений, Максимилиан остался с матерью, Еленой Оттобальдовной (урождённой Глазер, 1850—1923), родственные и творческие отношения с ней поэт поддерживал до конца её жизни. Отец Максимилиана умер в </a:t>
            </a:r>
            <a:r>
              <a:rPr lang="ru-RU" sz="2000" b="0" i="0" u="none" strike="noStrike">
                <a:solidFill>
                  <a:schemeClr val="tx2"/>
                </a:solidFill>
                <a:effectLst/>
                <a:latin typeface="inherit"/>
                <a:hlinkClick r:id="rId6" tooltip="1881 год"/>
              </a:rPr>
              <a:t>1881 году</a:t>
            </a:r>
            <a:r>
              <a:rPr lang="ru-RU" sz="2000" b="0" i="0">
                <a:solidFill>
                  <a:schemeClr val="tx2"/>
                </a:solidFill>
                <a:effectLst/>
                <a:latin typeface="Helvetica Neue"/>
              </a:rPr>
              <a:t>.</a:t>
            </a:r>
          </a:p>
          <a:p>
            <a:pPr fontAlgn="base"/>
            <a:r>
              <a:rPr lang="ru-RU" sz="2000" b="0" i="0">
                <a:solidFill>
                  <a:schemeClr val="tx2"/>
                </a:solidFill>
                <a:effectLst/>
                <a:latin typeface="Helvetica Neue"/>
              </a:rPr>
              <a:t>Раннее детство прошло в </a:t>
            </a:r>
            <a:r>
              <a:rPr lang="ru-RU" sz="2000" b="0" i="0" u="none" strike="noStrike">
                <a:solidFill>
                  <a:schemeClr val="tx2"/>
                </a:solidFill>
                <a:effectLst/>
                <a:latin typeface="inherit"/>
                <a:hlinkClick r:id="rId7" tooltip="Таганрог"/>
              </a:rPr>
              <a:t>Таганроге</a:t>
            </a:r>
            <a:r>
              <a:rPr lang="ru-RU" sz="2000" b="0" i="0">
                <a:solidFill>
                  <a:schemeClr val="tx2"/>
                </a:solidFill>
                <a:effectLst/>
                <a:latin typeface="Helvetica Neue"/>
              </a:rPr>
              <a:t> и </a:t>
            </a:r>
            <a:r>
              <a:rPr lang="ru-RU" sz="2000" b="0" i="0" u="none" strike="noStrike">
                <a:solidFill>
                  <a:schemeClr val="tx2"/>
                </a:solidFill>
                <a:effectLst/>
                <a:latin typeface="inherit"/>
                <a:hlinkClick r:id="rId8" tooltip="Севастополь"/>
              </a:rPr>
              <a:t>Севастополе</a:t>
            </a:r>
            <a:r>
              <a:rPr lang="ru-RU" sz="2000" b="0" i="0">
                <a:solidFill>
                  <a:schemeClr val="tx2"/>
                </a:solidFill>
                <a:effectLst/>
                <a:latin typeface="Helvetica Neue"/>
              </a:rPr>
              <a:t>.</a:t>
            </a:r>
          </a:p>
          <a:p>
            <a:pPr fontAlgn="base"/>
            <a:r>
              <a:rPr lang="ru-RU" sz="2000" b="0" i="0">
                <a:solidFill>
                  <a:schemeClr val="tx2"/>
                </a:solidFill>
                <a:effectLst/>
                <a:latin typeface="Helvetica Neue"/>
              </a:rPr>
              <a:t>Своё среднее образование Волошин начал в </a:t>
            </a:r>
            <a:r>
              <a:rPr lang="ru-RU" sz="2000" b="0" i="0" u="none" strike="noStrike">
                <a:solidFill>
                  <a:schemeClr val="tx2"/>
                </a:solidFill>
                <a:effectLst/>
                <a:latin typeface="inherit"/>
                <a:hlinkClick r:id="rId9" tooltip="1-я Московская гимназия"/>
              </a:rPr>
              <a:t>1-й Московской гимназии</a:t>
            </a:r>
            <a:r>
              <a:rPr lang="ru-RU" sz="2000" b="0" i="0">
                <a:solidFill>
                  <a:schemeClr val="tx2"/>
                </a:solidFill>
                <a:effectLst/>
                <a:latin typeface="Helvetica Neue"/>
              </a:rPr>
              <a:t>.</a:t>
            </a:r>
          </a:p>
          <a:p>
            <a:pPr fontAlgn="base"/>
            <a:r>
              <a:rPr lang="ru-RU" sz="2000" b="0" i="0">
                <a:solidFill>
                  <a:schemeClr val="tx2"/>
                </a:solidFill>
                <a:effectLst/>
                <a:latin typeface="Helvetica Neue"/>
              </a:rPr>
              <a:t>Когда они с матерью переехали в Крым в </a:t>
            </a:r>
            <a:r>
              <a:rPr lang="ru-RU" sz="2000" b="0" i="0" u="none" strike="noStrike">
                <a:solidFill>
                  <a:schemeClr val="tx2"/>
                </a:solidFill>
                <a:effectLst/>
                <a:latin typeface="inherit"/>
                <a:hlinkClick r:id="rId10" tooltip="Коктебель"/>
              </a:rPr>
              <a:t>Коктебель</a:t>
            </a:r>
            <a:r>
              <a:rPr lang="ru-RU" sz="2000" b="0" i="0">
                <a:solidFill>
                  <a:schemeClr val="tx2"/>
                </a:solidFill>
                <a:effectLst/>
                <a:latin typeface="Helvetica Neue"/>
              </a:rPr>
              <a:t> (1893), Максимилиан пошёл в </a:t>
            </a:r>
            <a:r>
              <a:rPr lang="ru-RU" sz="2000" b="0" i="0" u="none" strike="noStrike">
                <a:solidFill>
                  <a:schemeClr val="tx2"/>
                </a:solidFill>
                <a:effectLst/>
                <a:latin typeface="inherit"/>
                <a:hlinkClick r:id="rId11" tooltip="Феодосийская мужская гимназия"/>
              </a:rPr>
              <a:t>Феодосийскую гимназию</a:t>
            </a:r>
            <a:r>
              <a:rPr lang="ru-RU" sz="2000" b="0" i="0">
                <a:solidFill>
                  <a:schemeClr val="tx2"/>
                </a:solidFill>
                <a:effectLst/>
                <a:latin typeface="Helvetica Neue"/>
              </a:rPr>
              <a:t> . Пешеходный путь из Коктебеля в Феодосию по гористой пустынной местности был долгим, поэтому Волошин жил на съёмных квартирах в Феодосии.</a:t>
            </a:r>
            <a:endParaRPr lang="ru-RU" sz="2000">
              <a:solidFill>
                <a:schemeClr val="tx2"/>
              </a:solidFill>
            </a:endParaRPr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89871" y="609600"/>
            <a:ext cx="3320879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175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979" y="0"/>
            <a:ext cx="115927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346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9764" y="0"/>
            <a:ext cx="10414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979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6315" y="36315"/>
            <a:ext cx="10238926" cy="682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855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1632" y="0"/>
            <a:ext cx="10349928" cy="689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005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ная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41</Words>
  <Application>Microsoft Office PowerPoint</Application>
  <PresentationFormat>Произвольный</PresentationFormat>
  <Paragraphs>14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Небесная</vt:lpstr>
      <vt:lpstr>В гостях у максимилиана волошина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гостях у максимилиана волошина</dc:title>
  <cp:lastModifiedBy>Admin</cp:lastModifiedBy>
  <cp:revision>10</cp:revision>
  <dcterms:modified xsi:type="dcterms:W3CDTF">2017-01-10T15:39:21Z</dcterms:modified>
</cp:coreProperties>
</file>