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7" r:id="rId15"/>
    <p:sldId id="279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C0000"/>
    <a:srgbClr val="CC0000"/>
    <a:srgbClr val="005000"/>
    <a:srgbClr val="007A00"/>
    <a:srgbClr val="194B32"/>
    <a:srgbClr val="0066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7272808" cy="44644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Моим стихам, как драгоценным винам, настанет свой черед»</a:t>
            </a:r>
            <a:r>
              <a:rPr lang="ru-RU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5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7890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3960440" cy="46085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6C0000"/>
                </a:solidFill>
              </a:rPr>
              <a:t>В 1922 г. Цветаева выпускает книгу «Версты»</a:t>
            </a:r>
            <a:endParaRPr lang="ru-RU" b="1" i="1" dirty="0">
              <a:solidFill>
                <a:srgbClr val="6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64065">
            <a:off x="4774379" y="1022003"/>
            <a:ext cx="346236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8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056784" cy="151216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C0000"/>
                </a:solidFill>
              </a:rPr>
              <a:t>В мае 1922 г. Марина Цветаева уезжает за границу</a:t>
            </a:r>
            <a:endParaRPr lang="ru-RU" b="1" i="1" dirty="0">
              <a:solidFill>
                <a:srgbClr val="6C0000"/>
              </a:solidFill>
            </a:endParaRPr>
          </a:p>
        </p:txBody>
      </p:sp>
      <p:pic>
        <p:nvPicPr>
          <p:cNvPr id="9218" name="Picture 2" descr="http://marina-tsvetaeva.ml/wp-content/uploads/2017/08/marina-filmi-1-1024x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348880"/>
            <a:ext cx="6408712" cy="37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052736"/>
            <a:ext cx="3456384" cy="3888432"/>
          </a:xfrm>
        </p:spPr>
        <p:txBody>
          <a:bodyPr/>
          <a:lstStyle/>
          <a:p>
            <a:r>
              <a:rPr lang="ru-RU" dirty="0" smtClean="0"/>
              <a:t>В ноябре 1925 г.</a:t>
            </a:r>
            <a:br>
              <a:rPr lang="ru-RU" dirty="0" smtClean="0"/>
            </a:br>
            <a:r>
              <a:rPr lang="ru-RU" dirty="0" smtClean="0"/>
              <a:t>у Цветаевой родился сын</a:t>
            </a:r>
            <a:br>
              <a:rPr lang="ru-RU" dirty="0" smtClean="0"/>
            </a:br>
            <a:r>
              <a:rPr lang="ru-RU" dirty="0" smtClean="0"/>
              <a:t>Георгий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789" y="1060198"/>
            <a:ext cx="3600400" cy="454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9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4032448" cy="47525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C0000"/>
                </a:solidFill>
              </a:rPr>
              <a:t>Последний прижизненный сборник </a:t>
            </a:r>
            <a:r>
              <a:rPr lang="ru-RU" b="1" i="1" dirty="0">
                <a:solidFill>
                  <a:srgbClr val="6C0000"/>
                </a:solidFill>
              </a:rPr>
              <a:t>Марины Цветаевой </a:t>
            </a:r>
            <a:r>
              <a:rPr lang="ru-RU" b="1" i="1" dirty="0" smtClean="0">
                <a:solidFill>
                  <a:srgbClr val="6C0000"/>
                </a:solidFill>
              </a:rPr>
              <a:t/>
            </a:r>
            <a:br>
              <a:rPr lang="ru-RU" b="1" i="1" dirty="0" smtClean="0">
                <a:solidFill>
                  <a:srgbClr val="6C0000"/>
                </a:solidFill>
              </a:rPr>
            </a:br>
            <a:r>
              <a:rPr lang="ru-RU" b="1" i="1" dirty="0" smtClean="0">
                <a:solidFill>
                  <a:srgbClr val="6C0000"/>
                </a:solidFill>
              </a:rPr>
              <a:t>«После России» вышел в 1928 г. </a:t>
            </a:r>
            <a:br>
              <a:rPr lang="ru-RU" b="1" i="1" dirty="0" smtClean="0">
                <a:solidFill>
                  <a:srgbClr val="6C0000"/>
                </a:solidFill>
              </a:rPr>
            </a:br>
            <a:r>
              <a:rPr lang="ru-RU" b="1" i="1" dirty="0" smtClean="0">
                <a:solidFill>
                  <a:srgbClr val="6C0000"/>
                </a:solidFill>
              </a:rPr>
              <a:t>в Париже</a:t>
            </a:r>
            <a:endParaRPr lang="ru-RU" b="1" i="1" dirty="0">
              <a:solidFill>
                <a:srgbClr val="6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22657">
            <a:off x="5328296" y="1413699"/>
            <a:ext cx="2843683" cy="43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3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88832" cy="561662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6C0000"/>
                </a:solidFill>
              </a:rPr>
              <a:t>Под гнётом личных несчастий, в одиночестве, в состоянии душевной депрессии поэтесса 31 августа 1941 года покончила с собой. </a:t>
            </a:r>
          </a:p>
        </p:txBody>
      </p:sp>
    </p:spTree>
    <p:extLst>
      <p:ext uri="{BB962C8B-B14F-4D97-AF65-F5344CB8AC3E}">
        <p14:creationId xmlns:p14="http://schemas.microsoft.com/office/powerpoint/2010/main" val="357897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272808" cy="5256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8A0000"/>
                </a:solidFill>
              </a:rPr>
              <a:t>Знаю</a:t>
            </a:r>
            <a:r>
              <a:rPr lang="ru-RU" b="1" dirty="0">
                <a:solidFill>
                  <a:srgbClr val="8A0000"/>
                </a:solidFill>
              </a:rPr>
              <a:t>, умру на заре</a:t>
            </a:r>
            <a:r>
              <a:rPr lang="ru-RU" b="1" dirty="0" smtClean="0">
                <a:solidFill>
                  <a:srgbClr val="8A0000"/>
                </a:solidFill>
              </a:rPr>
              <a:t>!</a:t>
            </a:r>
            <a:br>
              <a:rPr lang="ru-RU" b="1" dirty="0" smtClean="0">
                <a:solidFill>
                  <a:srgbClr val="8A0000"/>
                </a:solidFill>
              </a:rPr>
            </a:br>
            <a:r>
              <a:rPr lang="ru-RU" b="1" dirty="0" smtClean="0">
                <a:solidFill>
                  <a:srgbClr val="8A0000"/>
                </a:solidFill>
              </a:rPr>
              <a:t> </a:t>
            </a:r>
            <a:r>
              <a:rPr lang="ru-RU" b="1" dirty="0">
                <a:solidFill>
                  <a:srgbClr val="8A0000"/>
                </a:solidFill>
              </a:rPr>
              <a:t>На которой из двух,</a:t>
            </a:r>
            <a:br>
              <a:rPr lang="ru-RU" b="1" dirty="0">
                <a:solidFill>
                  <a:srgbClr val="8A0000"/>
                </a:solidFill>
              </a:rPr>
            </a:br>
            <a:r>
              <a:rPr lang="ru-RU" b="1" dirty="0">
                <a:solidFill>
                  <a:srgbClr val="8A0000"/>
                </a:solidFill>
              </a:rPr>
              <a:t>Вместе с которой из двух – не решить по заказу!</a:t>
            </a:r>
            <a:br>
              <a:rPr lang="ru-RU" b="1" dirty="0">
                <a:solidFill>
                  <a:srgbClr val="8A0000"/>
                </a:solidFill>
              </a:rPr>
            </a:br>
            <a:r>
              <a:rPr lang="ru-RU" b="1" dirty="0">
                <a:solidFill>
                  <a:srgbClr val="8A0000"/>
                </a:solidFill>
              </a:rPr>
              <a:t>Ах, если б можно, чтоб дважды мой факел потух!</a:t>
            </a:r>
            <a:br>
              <a:rPr lang="ru-RU" b="1" dirty="0">
                <a:solidFill>
                  <a:srgbClr val="8A0000"/>
                </a:solidFill>
              </a:rPr>
            </a:br>
            <a:r>
              <a:rPr lang="ru-RU" b="1" dirty="0">
                <a:solidFill>
                  <a:srgbClr val="8A0000"/>
                </a:solidFill>
              </a:rPr>
              <a:t>Чтоб на вечерней заре и на утренней сразу!</a:t>
            </a:r>
            <a:br>
              <a:rPr lang="ru-RU" b="1" dirty="0">
                <a:solidFill>
                  <a:srgbClr val="8A0000"/>
                </a:solidFill>
              </a:rPr>
            </a:br>
            <a:endParaRPr lang="ru-RU" b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624736" cy="14401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C0000"/>
                </a:solidFill>
              </a:rPr>
              <a:t>Предполагаемое место захоронения Марины Цветаевой </a:t>
            </a:r>
            <a:endParaRPr lang="ru-RU" b="1" i="1" dirty="0">
              <a:solidFill>
                <a:srgbClr val="6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780928"/>
            <a:ext cx="5760640" cy="30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0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4860032" y="980728"/>
            <a:ext cx="3528392" cy="453650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6C0000"/>
                </a:solidFill>
                <a:latin typeface="Arial Black" panose="020B0A04020102020204" pitchFamily="34" charset="0"/>
                <a:ea typeface="+mj-ea"/>
                <a:cs typeface="+mj-cs"/>
              </a:rPr>
              <a:t>8 октября исполняется</a:t>
            </a:r>
            <a:br>
              <a:rPr lang="ru-RU" sz="3600" b="1" dirty="0">
                <a:solidFill>
                  <a:srgbClr val="6C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3600" b="1" dirty="0">
                <a:solidFill>
                  <a:srgbClr val="6C0000"/>
                </a:solidFill>
                <a:latin typeface="Arial Black" panose="020B0A04020102020204" pitchFamily="34" charset="0"/>
                <a:ea typeface="+mj-ea"/>
                <a:cs typeface="+mj-cs"/>
              </a:rPr>
              <a:t>125 лет </a:t>
            </a:r>
            <a:br>
              <a:rPr lang="ru-RU" sz="3600" b="1" dirty="0">
                <a:solidFill>
                  <a:srgbClr val="6C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3600" b="1" dirty="0">
                <a:solidFill>
                  <a:srgbClr val="6C0000"/>
                </a:solidFill>
                <a:latin typeface="Arial Black" panose="020B0A04020102020204" pitchFamily="34" charset="0"/>
                <a:ea typeface="+mj-ea"/>
                <a:cs typeface="+mj-cs"/>
              </a:rPr>
              <a:t>со дня рождения Марины Цветаевой</a:t>
            </a:r>
            <a:endParaRPr lang="ru-RU" sz="3600" dirty="0" smtClean="0">
              <a:solidFill>
                <a:srgbClr val="6C0000"/>
              </a:solidFill>
            </a:endParaRPr>
          </a:p>
        </p:txBody>
      </p:sp>
      <p:pic>
        <p:nvPicPr>
          <p:cNvPr id="4" name="Picture 2" descr="http://oleg-pogudin.elegos.ru/_fr/31/9249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89092"/>
            <a:ext cx="3744416" cy="37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912768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827584" y="980728"/>
            <a:ext cx="3672408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Красною </a:t>
            </a:r>
            <a:r>
              <a:rPr lang="ru-RU" b="1" dirty="0"/>
              <a:t>кистью...</a:t>
            </a:r>
          </a:p>
          <a:p>
            <a:pPr marL="0" indent="0" algn="ctr">
              <a:buNone/>
            </a:pPr>
            <a:r>
              <a:rPr lang="ru-RU" b="1" dirty="0"/>
              <a:t>Красною кистью</a:t>
            </a:r>
            <a:br>
              <a:rPr lang="ru-RU" b="1" dirty="0"/>
            </a:br>
            <a:r>
              <a:rPr lang="ru-RU" b="1" dirty="0"/>
              <a:t>Рябина зажглась.</a:t>
            </a:r>
            <a:br>
              <a:rPr lang="ru-RU" b="1" dirty="0"/>
            </a:br>
            <a:r>
              <a:rPr lang="ru-RU" b="1" dirty="0"/>
              <a:t>Падали листья.</a:t>
            </a:r>
            <a:br>
              <a:rPr lang="ru-RU" b="1" dirty="0"/>
            </a:br>
            <a:r>
              <a:rPr lang="ru-RU" b="1" dirty="0"/>
              <a:t>Я родилась.</a:t>
            </a:r>
          </a:p>
          <a:p>
            <a:pPr marL="0" indent="0" algn="ctr">
              <a:buNone/>
            </a:pPr>
            <a:r>
              <a:rPr lang="ru-RU" b="1" dirty="0"/>
              <a:t>Спорили сотни</a:t>
            </a:r>
            <a:br>
              <a:rPr lang="ru-RU" b="1" dirty="0"/>
            </a:br>
            <a:r>
              <a:rPr lang="ru-RU" b="1" dirty="0"/>
              <a:t>Колоколов.</a:t>
            </a:r>
            <a:br>
              <a:rPr lang="ru-RU" b="1" dirty="0"/>
            </a:br>
            <a:r>
              <a:rPr lang="ru-RU" b="1" dirty="0"/>
              <a:t>День был субботний:</a:t>
            </a:r>
            <a:br>
              <a:rPr lang="ru-RU" b="1" dirty="0"/>
            </a:br>
            <a:r>
              <a:rPr lang="ru-RU" b="1" dirty="0"/>
              <a:t>Иоанн Богослов.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/>
          </a:p>
        </p:txBody>
      </p:sp>
      <p:pic>
        <p:nvPicPr>
          <p:cNvPr id="1026" name="Picture 2" descr="http://fan-club-alla.ru/wp-content/uploads/2017/09/McSt24OMUf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87" y="1765821"/>
            <a:ext cx="3672408" cy="33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6C0000"/>
                </a:solidFill>
              </a:rPr>
              <a:t>Родители Марины Цветаевой</a:t>
            </a:r>
            <a:endParaRPr lang="ru-RU" b="1" i="1" dirty="0">
              <a:solidFill>
                <a:srgbClr val="6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700808"/>
            <a:ext cx="6768752" cy="44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5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1259632" y="836712"/>
            <a:ext cx="7200800" cy="51845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</p:txBody>
      </p:sp>
      <p:pic>
        <p:nvPicPr>
          <p:cNvPr id="5122" name="Picture 2" descr="http://uslide.ru/images/8/15089/96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92888" cy="56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4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6C0000"/>
                </a:solidFill>
              </a:rPr>
              <a:t>У Волошина в Коктебеле</a:t>
            </a:r>
            <a:endParaRPr lang="ru-RU" b="1" i="1" dirty="0">
              <a:solidFill>
                <a:srgbClr val="6C0000"/>
              </a:solidFill>
            </a:endParaRPr>
          </a:p>
        </p:txBody>
      </p:sp>
      <p:pic>
        <p:nvPicPr>
          <p:cNvPr id="7170" name="Picture 2" descr="http://www.stihi.ru/pics/2017/03/19/3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72808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8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056784" cy="14401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C0000"/>
                </a:solidFill>
              </a:rPr>
              <a:t>В 1911 г. в Коктебеле Цветаева знакомится </a:t>
            </a:r>
            <a:br>
              <a:rPr lang="ru-RU" b="1" i="1" dirty="0" smtClean="0">
                <a:solidFill>
                  <a:srgbClr val="6C0000"/>
                </a:solidFill>
              </a:rPr>
            </a:br>
            <a:r>
              <a:rPr lang="ru-RU" b="1" i="1" dirty="0" smtClean="0">
                <a:solidFill>
                  <a:srgbClr val="6C0000"/>
                </a:solidFill>
              </a:rPr>
              <a:t>с Сергеем Эфроном</a:t>
            </a:r>
            <a:endParaRPr lang="ru-RU" b="1" i="1" dirty="0">
              <a:solidFill>
                <a:srgbClr val="6C0000"/>
              </a:solidFill>
            </a:endParaRPr>
          </a:p>
        </p:txBody>
      </p:sp>
      <p:pic>
        <p:nvPicPr>
          <p:cNvPr id="8194" name="Picture 2" descr="http://www.arnapress.kz/i/Posts/798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80" y="2492375"/>
            <a:ext cx="5855071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052736"/>
            <a:ext cx="4320480" cy="46805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6C0000"/>
                </a:solidFill>
              </a:rPr>
              <a:t>В 1912 г. выходит вторая книга стихов «Волшебный фонарь»</a:t>
            </a:r>
            <a:endParaRPr lang="ru-RU" b="1" i="1" dirty="0">
              <a:solidFill>
                <a:srgbClr val="6C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1351">
            <a:off x="1383883" y="1234358"/>
            <a:ext cx="302433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2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283152" cy="15841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6C0000"/>
                </a:solidFill>
              </a:rPr>
              <a:t>Дочери Цветаевой </a:t>
            </a:r>
            <a:br>
              <a:rPr lang="ru-RU" b="1" i="1" dirty="0" smtClean="0">
                <a:solidFill>
                  <a:srgbClr val="6C0000"/>
                </a:solidFill>
              </a:rPr>
            </a:br>
            <a:r>
              <a:rPr lang="ru-RU" b="1" i="1" dirty="0" smtClean="0">
                <a:solidFill>
                  <a:srgbClr val="6C0000"/>
                </a:solidFill>
              </a:rPr>
              <a:t>Аля и Ирина</a:t>
            </a:r>
            <a:endParaRPr lang="ru-RU" b="1" i="1" dirty="0">
              <a:solidFill>
                <a:srgbClr val="6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2204864"/>
            <a:ext cx="6264696" cy="38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39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104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Times New Roman</vt:lpstr>
      <vt:lpstr>Тема Office</vt:lpstr>
      <vt:lpstr>«Моим стихам, как драгоценным винам, настанет свой черед» </vt:lpstr>
      <vt:lpstr> </vt:lpstr>
      <vt:lpstr> </vt:lpstr>
      <vt:lpstr> Родители Марины Цветаевой</vt:lpstr>
      <vt:lpstr>Презентация PowerPoint</vt:lpstr>
      <vt:lpstr>У Волошина в Коктебеле</vt:lpstr>
      <vt:lpstr>В 1911 г. в Коктебеле Цветаева знакомится  с Сергеем Эфроном</vt:lpstr>
      <vt:lpstr>В 1912 г. выходит вторая книга стихов «Волшебный фонарь»</vt:lpstr>
      <vt:lpstr>Дочери Цветаевой  Аля и Ирина</vt:lpstr>
      <vt:lpstr>В 1922 г. Цветаева выпускает книгу «Версты»</vt:lpstr>
      <vt:lpstr>В мае 1922 г. Марина Цветаева уезжает за границу</vt:lpstr>
      <vt:lpstr>В ноябре 1925 г. у Цветаевой родился сын Георгий </vt:lpstr>
      <vt:lpstr>Последний прижизненный сборник Марины Цветаевой  «После России» вышел в 1928 г.  в Париже</vt:lpstr>
      <vt:lpstr>Под гнётом личных несчастий, в одиночестве, в состоянии душевной депрессии поэтесса 31 августа 1941 года покончила с собой. </vt:lpstr>
      <vt:lpstr> Знаю, умру на заре!  На которой из двух, Вместе с которой из двух – не решить по заказу! Ах, если б можно, чтоб дважды мой факел потух! Чтоб на вечерней заре и на утренней сразу! </vt:lpstr>
      <vt:lpstr>Предполагаемое место захоронения Марины Цветаевой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Lib</cp:lastModifiedBy>
  <cp:revision>34</cp:revision>
  <dcterms:created xsi:type="dcterms:W3CDTF">2014-08-08T16:01:14Z</dcterms:created>
  <dcterms:modified xsi:type="dcterms:W3CDTF">2017-10-18T10:07:29Z</dcterms:modified>
</cp:coreProperties>
</file>