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1" r:id="rId4"/>
    <p:sldId id="259" r:id="rId5"/>
    <p:sldId id="260" r:id="rId6"/>
    <p:sldId id="265" r:id="rId7"/>
    <p:sldId id="271" r:id="rId8"/>
    <p:sldId id="272" r:id="rId9"/>
    <p:sldId id="266" r:id="rId10"/>
    <p:sldId id="267" r:id="rId11"/>
    <p:sldId id="268" r:id="rId12"/>
    <p:sldId id="269" r:id="rId13"/>
    <p:sldId id="270" r:id="rId14"/>
    <p:sldId id="262" r:id="rId15"/>
    <p:sldId id="263" r:id="rId16"/>
    <p:sldId id="264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0628203659!Молодая_гвардия_фильм_плак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4357688" cy="366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357694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Героям Краснодона посвящается…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Ocy;&amp;lcy;&amp;iecy;&amp;gcy; &amp;Kcy;&amp;ocy;&amp;shcy;&amp;iecy;&amp;vcy;&amp;ocy;&amp;j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857232"/>
            <a:ext cx="3500430" cy="5114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785795"/>
            <a:ext cx="385765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В 1940 года Олег начинает учиться в школе имени А. Горького, где, он познакомился с будущими молодогвардейцами и стал одним из них.</a:t>
            </a:r>
          </a:p>
          <a:p>
            <a:pPr indent="457200" algn="just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Кошевой пытался перейти линию фронта, но был схвачен на станции </a:t>
            </a:r>
            <a:r>
              <a:rPr lang="ru-RU" sz="1900" dirty="0" err="1" smtClean="0">
                <a:solidFill>
                  <a:schemeClr val="bg2">
                    <a:lumMod val="25000"/>
                  </a:schemeClr>
                </a:solidFill>
              </a:rPr>
              <a:t>Картушино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 — при рутинном обыске на блокпосту у него был обнаружен пистолет, чистые бланки участника подполья и зашитый в одежде комсомольский билет, который он отказался оставить, вопреки требованиям конспирации.</a:t>
            </a:r>
          </a:p>
          <a:p>
            <a:pPr indent="457200" algn="just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После пыток  был расстрелян 9 февраля 1943 года.</a:t>
            </a:r>
          </a:p>
          <a:p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Олег Кошевой (1926-1943)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Ucy;&amp;lcy;&amp;softcy;&amp;yacy;&amp;ncy;&amp;acy; &amp;Gcy;&amp;rcy;&amp;ocy;&amp;mcy;&amp;ocy;&amp;v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71546"/>
            <a:ext cx="3292561" cy="4865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      </a:t>
            </a:r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</a:rPr>
              <a:t>Ульяна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Громова (1924-1943)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214422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Громову избрали членом штаба подпольной комсомольской организации. Она принимала участие в подготовке боевых операций, распространяла листовки, собирала.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Накануне 25-й годовщины Октябрьской революции  вместе с Анатолием Поповым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Ульяна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вывесила красный флаг на трубе шахты.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январе 1943 года была арестована гестапо. На спине у неё была вырезана пятиконечная звезда, правая рука переломана.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odguard.ru/newphoto1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000108"/>
            <a:ext cx="3558382" cy="4877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071546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феврале 1942 года вступила в ВЛКСМ. Летом 1942 года закончила разведшколу Управления Госбезопасности, была оставлена для работы в оккупированном Ворошиловграде. В силу разных причин осталась без руководства и самостоятельно связалась                      с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краснодонским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подпольем.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результате предательства была арестована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краснодонской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полицией 8 января 1943 года и после жестоких пыток 9 февраля расстреляна в Гремучем лесу на окраине города Ровеньки.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428604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Любовь Шевцова (1924-1943)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odguard.ru/newphoto10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14422"/>
            <a:ext cx="3429024" cy="484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Сергей Тюленин (1925-1943)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1357298"/>
            <a:ext cx="41434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Успешно выполнял боевые задания штаба организации: участвовал в распространении листовок, сборе оружия, боеприпасов, взрывчатки.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ночь на 6 декабря 1942 года участвовал в поджоге биржи труда.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27 января 1943 года Сергей Тюленин был арестован оккупационными властями и после жестоких пыток 31 января расстрелян и сброшен в шурф шахты № 5.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Деятельность «Молодой гвардии»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3688336" cy="491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1000108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«Молодая гвардия» выпустила и распространила более 5 тысяч листовок, её члены участвовали наряду с подпольщиками-коммунистами в проведении диверсий в электромеханических мастерских, устроили поджог здания биржи труда, где хранились списки людей, предназначенных к вывозу из Краснодона, тем самым около 2000 человек были спасены от угона в Германию. Молодогвардейцы готовились устроить вооружённое восстание в Краснодоне, чтобы разбить немецкий гарнизон и присоединиться к наступающим частям Советской Армии. Однако, незадолго до планируемого восстания, организация была раскрыта.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28652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Образец листовки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506396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142852"/>
            <a:ext cx="692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Клятва молодогвардейцев</a:t>
            </a:r>
            <a:endParaRPr lang="ru-RU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35769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 клянусь мстить беспощадно за сожженные, разоренные города и села, за кровь наших людей, за мученическую смерть героев-шахтеров. И если для этой мести потребуется моя жизнь, я отдам ее без минуты колебаний. Если же я нарушу эту священную клятву под пытками или из-за трусости, то пусть мое имя, мои родные будут навеки прокляты, а меня самого покарает суровая рука моих товарищей. Кровь за кровь, смерть за смерть!</a:t>
            </a:r>
            <a:r>
              <a:rPr lang="ru-RU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   </a:t>
            </a:r>
            <a:r>
              <a:rPr lang="ru-RU" dirty="0" smtClean="0"/>
              <a:t>   </a:t>
            </a:r>
            <a:r>
              <a:rPr lang="ru-RU" b="1" dirty="0" smtClean="0"/>
              <a:t>А. Фадеев. Молодая гвардия, ч. II, гл. 36.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714356"/>
            <a:ext cx="2928958" cy="382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- Я, Олег Кошевой, вступая в ряды членов "Молодой гвардии", перед лицом своих друзей по оружию, перед лицом родной многострадальной земли, перед лицом всего народа торжественно клянусь: беспрекословно выполнять любые задания организации; хранить в глубочайшей тайне все, что касается моей работы в "Молодой гвардии".</a:t>
            </a: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«Подвиг не спрятать, преступление не скрыть…»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8072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Поиски партизан активизировались после того, как молодогвардейцы совершили дерзкий налёт на немецкие автомашины с новогодними подарками, которые подпольщики хотели использовать для своих нужд.</a:t>
            </a:r>
          </a:p>
          <a:p>
            <a:pPr indent="457200" algn="just"/>
            <a:r>
              <a:rPr lang="ru-RU" sz="2000" dirty="0" smtClean="0"/>
              <a:t>Г. </a:t>
            </a:r>
            <a:r>
              <a:rPr lang="ru-RU" sz="2000" dirty="0" err="1" smtClean="0"/>
              <a:t>Почепцов</a:t>
            </a:r>
            <a:r>
              <a:rPr lang="ru-RU" sz="2000" dirty="0" smtClean="0"/>
              <a:t>, входивший в «Молодую гвардию» и его отчим В. Громов донесли на известных им комсомольцев и коммунистов, при этом Г. </a:t>
            </a:r>
            <a:r>
              <a:rPr lang="ru-RU" sz="2000" dirty="0" err="1" smtClean="0"/>
              <a:t>Почепцов</a:t>
            </a:r>
            <a:r>
              <a:rPr lang="ru-RU" sz="2000" dirty="0" smtClean="0"/>
              <a:t> сообщил имена известных ему членов «Молодой гвардии». 5 января 1943 г. полиция начала массовые аресты, которые продолжались вплоть до 11 января.</a:t>
            </a:r>
          </a:p>
          <a:p>
            <a:pPr indent="457200" algn="just"/>
            <a:r>
              <a:rPr lang="ru-RU" sz="2000" dirty="0" err="1" smtClean="0"/>
              <a:t>Почепцову</a:t>
            </a:r>
            <a:r>
              <a:rPr lang="ru-RU" sz="2000" dirty="0" smtClean="0"/>
              <a:t> после прихода советских войск некоторое время удавалось скрываться, и арестован он был только 8 марта 1943 года. Чтобы смягчить свою вину, </a:t>
            </a:r>
            <a:r>
              <a:rPr lang="ru-RU" sz="2000" dirty="0" err="1" smtClean="0"/>
              <a:t>Почепцов</a:t>
            </a:r>
            <a:r>
              <a:rPr lang="ru-RU" sz="2000" dirty="0" smtClean="0"/>
              <a:t> уже на первом допросе бросил тень подозрения на Виктора </a:t>
            </a:r>
            <a:r>
              <a:rPr lang="ru-RU" sz="2000" dirty="0" err="1" smtClean="0"/>
              <a:t>Третьякевича</a:t>
            </a:r>
            <a:r>
              <a:rPr lang="ru-RU" sz="2000" dirty="0" smtClean="0"/>
              <a:t>. Отвечая на вопрос следователя о том, что побудило его предать членов подпольной организации, он сослался на Ивана </a:t>
            </a:r>
            <a:r>
              <a:rPr lang="ru-RU" sz="2000" dirty="0" err="1" smtClean="0"/>
              <a:t>Земнухова</a:t>
            </a:r>
            <a:r>
              <a:rPr lang="ru-RU" sz="2000" dirty="0" smtClean="0"/>
              <a:t>, который якобы 18 декабря 1942 г. сообщил ему, что </a:t>
            </a:r>
            <a:r>
              <a:rPr lang="ru-RU" sz="2000" dirty="0" err="1" smtClean="0"/>
              <a:t>Третьякевич</a:t>
            </a:r>
            <a:r>
              <a:rPr lang="ru-RU" sz="2000" dirty="0" smtClean="0"/>
              <a:t> предал «Молодую Гвардию» и что полиция располагает о ней сведениями.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Судьба молодогвардейцев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501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фашистских застенках молодогвардейцы мужественно и стойко выдержали жесточайшие пытки.</a:t>
            </a:r>
          </a:p>
          <a:p>
            <a:pPr indent="45720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15, 16 и 31 января 1943 г. фашисты частью живыми, частью расстрелянными сбросили 71 чел. в шурф шахты № 5, глубиной 53 м</a:t>
            </a:r>
          </a:p>
          <a:p>
            <a:endParaRPr lang="ru-RU" dirty="0"/>
          </a:p>
        </p:txBody>
      </p:sp>
      <p:pic>
        <p:nvPicPr>
          <p:cNvPr id="4" name="Рисунок 3" descr="newphoto4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14554"/>
            <a:ext cx="4772218" cy="351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ewphoto4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857496"/>
            <a:ext cx="4743422" cy="349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694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3525979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00496" y="142852"/>
            <a:ext cx="4857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Шахта № 5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Здесь, наверно, и был их последний привал.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Та же степь расстилалась, не зная предела,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Тот же ветер напористый с ног их сбивал,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Та же старая шахта протяжно гудела. 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Так же брезжил в степи невеселый рассвет,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река огибала прибрежные мели.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Сыновья Краснодона, шестнадцати лет, 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Эти мальчики плакать уже не умели.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Те же птицы в деревьях кричали с утра,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над шахтой стояла песчаная вьюга.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Здесь они и прошли — от стены до копра,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 последнем пути подбодряя друг друга.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Вот тропа, по которой ребята брели,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Спотыкаясь, шатаясь от каждого шага...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Всюду — вереск, он вырос в песке и в пыли,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 вершине холма и на склоне оврага.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Он взобрался на выступы угольных скал,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 забытой дороге пророс в беспорядке,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Он под ржавыми рельсами путь отыскал,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Он пробился сквозь трещины каменной кладки.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 поле тихо и пусто — зови не зови, 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Только ветер шумит на обрывистом склоне.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Есть поверье, что вереск растет на крови...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Сколько вереска видели мы в Краснодоне!</a:t>
            </a:r>
          </a:p>
          <a:p>
            <a:pPr algn="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Михаил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Матусовский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8001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Значение организации</a:t>
            </a: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143932" cy="612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И.В.Сталин утверждал: «Никогда не отказывайтесь от малого в работе, ибо из малого строится великое». Это высказывание наглядно демонстрирует нам то, что именно благодаря таким самоотверженным людям, как, например, члены «Молодой гвардии», победа в Великой Отечественной войне не могла не быть на стороне Советского Союза. 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истории Великой Отечественной войны деятельность «Молодой гвардии» явилась одной из небольших страничек. Однако в ней, как в капле воды, отразилась самоотверженная борьба Советского народа против фашистских захватчиков, Великая Трагедия и Великая Победа.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 сожалению, в наше время многие заботятся только о себе и проявляют невежество в знании реальных исторических событий войны, её героях. 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Но все-таки «Молодую гвардию» многие помнят. В честь ее патриотов было создано множество произведений кинематографа, в том числе одноименный фильм С.А.Герасимова, снятый по знаменитой книге «Молодая гвардия» А.А.Фадеева.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7867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Наша страна отмечает великий праздник – день Победы нашего народа в Великой Отечественной войне.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Хотелось бы обратиться к вам, потомкам тех, кто воевал на полях сражений Великой Отечественной, с вопросом. Известны ли вам имена Зои Космодемьянской, Гули Королевой, Александра Матросова?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Еще двадцать лет назад каждый школьник наизусть знал имена этих героев - участников Великой Отечественной войны. Об их подвигах написаны книги, сняты фильмы, им поставлены памятники. До войны это были самые обычные девчонки и мальчишки: московская школьница и студентка торгового техникума, актриса детского кино и выпускник десятого класса, секретарь школьного комитета комсомола и воспитанник детского дома. Но, когда пришла война, они забыли обо всех своих планах, мечтах и надеждах и стали разведчиками, летчиками, танкистами, санинструкторами, ушли в партизаны. Их объединила искренняя любовь к Родине и желание сделать все возможное для победы, даже ценой своей собственной жизни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428604"/>
            <a:ext cx="4572032" cy="691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Александр Александрович – один из основателей Союза писателей СССР и его председатель. Патриотические дела </a:t>
            </a:r>
            <a:r>
              <a:rPr lang="ru-RU" sz="1750" dirty="0" err="1" smtClean="0">
                <a:solidFill>
                  <a:schemeClr val="bg2">
                    <a:lumMod val="25000"/>
                  </a:schemeClr>
                </a:solidFill>
              </a:rPr>
              <a:t>Краснодонской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 подпольной комсомольской организации “Молодая гвардия”, с которыми Фадеев познакомился осенью 1943 года, вдохновили писателя: за 1 год и 9 месяцев был закончен роман, воспевающий подвиг </a:t>
            </a:r>
            <a:r>
              <a:rPr lang="ru-RU" sz="1750" dirty="0" err="1" smtClean="0">
                <a:solidFill>
                  <a:schemeClr val="bg2">
                    <a:lumMod val="25000"/>
                  </a:schemeClr>
                </a:solidFill>
              </a:rPr>
              <a:t>краснодонских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 подпольщиков. </a:t>
            </a:r>
          </a:p>
          <a:p>
            <a:pPr indent="457200" algn="just"/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"Эта героическая тема захватила меня. Писал с громадным напором и увлечением. Пишу обо всем так, как оно было в действительности», – А.А. Фадеев.</a:t>
            </a:r>
          </a:p>
          <a:p>
            <a:pPr indent="457200" algn="just"/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Александр Фадеев сразу же после освобождения приехал в Краснодон, поселился на Садовой улице, где в годы оккупации жил Олег Кошевой. Фадеев собирал материалы о молодогвардейцах, встречался с их родственниками.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Файл:Alexander Fadeyev Pla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04641" cy="550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5786455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Мемориальная доска в Москве, Тверская улица, д. 27</a:t>
            </a:r>
            <a:r>
              <a:rPr lang="en-US" dirty="0" smtClean="0"/>
              <a:t>/</a:t>
            </a:r>
            <a:r>
              <a:rPr lang="ru-RU" dirty="0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471490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События, описанные в романе, имеют реальную основу. Герои произведения – обычные мальчишки и девчонки – жили в городе Краснодоне. Это небольшой город на Украине, который до войны был похож на все шахтерские города, тихий, утопающий в садах. Именно здесь произошли те страшные события, о которых мы читаем в романе «Молодая гвардия».</a:t>
            </a:r>
          </a:p>
          <a:p>
            <a:pPr indent="457200" algn="just"/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В романе «Молодая гвардия» мы читаем: «Вот уже виден был косо свалившийся набок после взрыва копер шахты №5. Юноши и девушки запели «Интернационал». Их всех сгрузили в промерзшее помещение бани при шахте… Жандармы начали раздевать тех, у кого была хорошая одежда и обувь.</a:t>
            </a:r>
          </a:p>
          <a:p>
            <a:pPr indent="457200" algn="just"/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Их выводили небольшими партиями и сбрасывали в шурф по одному. И каждый, кто мог, успевал сказать те несколько слов, какие он хотел оставить миру».</a:t>
            </a:r>
          </a:p>
          <a:p>
            <a:pPr indent="457200" algn="just"/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Метельными ночами 15, 16, 31 января 1943 года перестали стучать сердца 71 патриота.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eois.mskobr.ru/book_images/img_5412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500042"/>
            <a:ext cx="3371163" cy="5233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86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Мы с вами узнали историю молодых людей, живших в Краснодоне, но кроме них были сотни, тысячи юношей и девушек, приближавших победу и в тылу, и на фронтах. Некоторым родина вручила свою самую высокую награду – Звезду Героя Советского Союза.</a:t>
            </a:r>
          </a:p>
          <a:p>
            <a:pPr indent="457200"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Все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мологвардейцы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награждены  орденом Красного Знамени, медалью «Партизану Отечественной войны» 1-й степени.</a:t>
            </a:r>
          </a:p>
          <a:p>
            <a:pPr indent="4572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Им присвоено звание  Героев Советского Союза посмертно.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60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43182"/>
            <a:ext cx="4762510" cy="3571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medal-georoy-sovetsvkogo-soyuza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714620"/>
            <a:ext cx="1778321" cy="3294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0545"/>
            <a:ext cx="8501122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lnSpc>
                <a:spcPct val="110000"/>
              </a:lnSpc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Победа в Великой Отечественной войне досталась нашей стране ценой миллионов жизней, утраченных в боях, в тылу, в плену, в концлагерях, в блокадах. Сознание граждан было направлено только на освободительную борьбу с врагом. Сражаясь с фашистами, никто не думал о какой бы то ни было личной выгоде, кроме как о Победе.</a:t>
            </a:r>
          </a:p>
          <a:p>
            <a:pPr marL="448056" indent="-384048" algn="ctr">
              <a:lnSpc>
                <a:spcPct val="110000"/>
              </a:lnSpc>
              <a:defRPr/>
            </a:pPr>
            <a:endParaRPr lang="ru-R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48056" indent="-384048" algn="ctr">
              <a:lnSpc>
                <a:spcPct val="110000"/>
              </a:lnSpc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Участники войны сражались за каждую пядь земли своей Родины, за своих родных и за всех жителей Советского Союза. Наше общество благодарно ветеранам за их героизм, проявленный в годы войны, и каждый год мы с гордостью празднуем День Победы и преклоняем </a:t>
            </a:r>
          </a:p>
          <a:p>
            <a:pPr marL="448056" indent="-384048" algn="ctr">
              <a:lnSpc>
                <a:spcPct val="110000"/>
              </a:lnSpc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перед ними свои головы.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1"/>
            <a:ext cx="85011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Их имен благородных мы здесь перечислить не сможем,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Так их много под вечной охраной гранита.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Но знай, внимающий этим камням,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Никто не забыт, и ничто не забыто.</a:t>
            </a: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Давайте почтим память погибших комсомольцев.</a:t>
            </a: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800" u="sng" dirty="0" smtClean="0"/>
              <a:t>Минута молчания.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Давайте вспомним, какой вопрос постоянно задают друг другу молодогвардейцы в первые дни немецкой оккупации? (Как жить дальше собираешься?) В чем смысл этого вопроса?</a:t>
            </a:r>
          </a:p>
          <a:p>
            <a:r>
              <a:rPr lang="ru-RU" dirty="0" smtClean="0"/>
              <a:t>- Оккупация Краснодона длилась чуть более полугода. В середине февраля город был освобожден. Что мешало молодогвардейцам ничего не предпринимать, а тихо-смирно сидеть и дожидаться подхода Красной Армии и не создавать никакой организации? Зачем им это было нужно?</a:t>
            </a:r>
          </a:p>
          <a:p>
            <a:r>
              <a:rPr lang="ru-RU" dirty="0" smtClean="0"/>
              <a:t>- Самому молодому члену организации </a:t>
            </a:r>
            <a:r>
              <a:rPr lang="ru-RU" dirty="0" err="1" smtClean="0"/>
              <a:t>Радику</a:t>
            </a:r>
            <a:r>
              <a:rPr lang="ru-RU" dirty="0" smtClean="0"/>
              <a:t> Юркину было всего 14 лет. Комиссару «Молодой Гвардии» Олегу Кошевому - 16. Мы знаем, что война - это, прежде всего, дело взрослых людей, мужчин. Почему же в борьбу с врагами вступают дети и подростки?</a:t>
            </a:r>
          </a:p>
          <a:p>
            <a:r>
              <a:rPr lang="ru-RU" dirty="0" smtClean="0"/>
              <a:t>- Немцы подвергли молодогвардейцев особо изощренным пыткам, избивали на их глазах матерей, сестер, любимых и зверели, и ужесточали допросы и пытки с каждым днем, и даже казнили их ночью. Зачем они это делали? Что пытались доказать этим палачи?</a:t>
            </a:r>
          </a:p>
          <a:p>
            <a:r>
              <a:rPr lang="ru-RU" dirty="0" smtClean="0"/>
              <a:t>(Они были бессильны в своем желании сломать и поставить на колени молодежь – будущее народа).</a:t>
            </a:r>
          </a:p>
          <a:p>
            <a:pPr>
              <a:buFontTx/>
              <a:buChar char="-"/>
            </a:pPr>
            <a:r>
              <a:rPr lang="ru-RU" dirty="0" smtClean="0"/>
              <a:t>Удалось ли актерам, сыгравшим в фильме «Молодая гвардия», передать дух романа и характер молодогвардейцев?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Из всей организации только одиннадцать молодогвардейцев остались в живых. Среди них - связная штаба Нина Иванцова, которая добровольно вступила в Советскую Армию и участвовала в штурме Берлина. На одной из стен рейхстага рядом со своим именем она поставила имена Олега Кошевого, Сергея Тюленина и </a:t>
            </a:r>
            <a:r>
              <a:rPr lang="ru-RU" dirty="0" err="1" smtClean="0"/>
              <a:t>Ульяны</a:t>
            </a:r>
            <a:r>
              <a:rPr lang="ru-RU" dirty="0" smtClean="0"/>
              <a:t> Громовой. Как бы вы объяснили этот поступок Нины?</a:t>
            </a:r>
          </a:p>
          <a:p>
            <a:r>
              <a:rPr lang="ru-RU" dirty="0" smtClean="0"/>
              <a:t>- Отличается ли поколение молодогвардейцев от вас, современной молодежи, и если отличается, то чем?</a:t>
            </a:r>
          </a:p>
          <a:p>
            <a:r>
              <a:rPr lang="ru-RU" dirty="0" smtClean="0"/>
              <a:t>- Однажды в американском журнале "</a:t>
            </a:r>
            <a:r>
              <a:rPr lang="ru-RU" dirty="0" err="1" smtClean="0"/>
              <a:t>Кольерс</a:t>
            </a:r>
            <a:r>
              <a:rPr lang="ru-RU" dirty="0" smtClean="0"/>
              <a:t>" было напечатано вот такое заявление: "Надо добиться, чтоб в грядущей войне с Россией не было "Молодой гвардии", не было Космодемьянской и Матросова. Способ для этого есть: надо принизить подвиг мальчишек и девчонок, родившихся и выросших именно при Советской власти, лишить их ореола национальных героев великого Отечества». Как вы думаете, удалось ли претворить в жизнь это желание американских идеологов и политиков? Кто или что этому способствовало?</a:t>
            </a:r>
          </a:p>
          <a:p>
            <a:r>
              <a:rPr lang="ru-RU" dirty="0" smtClean="0"/>
              <a:t>- Что нового для себя лично вы открыли, посмотрев фильм «Молодая гвардия»?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792961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47675" indent="-382588" algn="just"/>
            <a:r>
              <a:rPr lang="ru-RU" dirty="0" smtClean="0"/>
              <a:t>    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«Молодая гвардия» - подпольная антифашистская комсомольская организация, действовавшая в годы Великой Отечественной войны, в основном, в городе Краснодоне Луганской (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Ворошиловградской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) области (Украина). Организация была создана вскоре после начала немецкой оккупации Краснодона, которая началась 20 июля 1942 года. «Молодая гвардия» насчитывала около 110 человек, юношей и девушек.</a:t>
            </a:r>
          </a:p>
        </p:txBody>
      </p:sp>
      <p:pic>
        <p:nvPicPr>
          <p:cNvPr id="3" name="Рисунок 2" descr="molodaya_gvardiya_rovenki_592d75c4507eae523364fa69f866910f_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14290"/>
            <a:ext cx="4452942" cy="343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лодая гвар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86842" cy="63279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Состав организации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876"/>
            <a:ext cx="87154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900" dirty="0" smtClean="0"/>
              <a:t>В конце сентября 1942 года молодёжные подпольные группы Краснодона объединились в «Молодую гвардию». Командиром организации стал боец Красной Армии Иван </a:t>
            </a:r>
            <a:r>
              <a:rPr lang="ru-RU" sz="1900" dirty="0" err="1" smtClean="0"/>
              <a:t>Туркенич</a:t>
            </a:r>
            <a:r>
              <a:rPr lang="ru-RU" sz="1900" dirty="0" smtClean="0"/>
              <a:t>, а комиссаром — Виктор </a:t>
            </a:r>
            <a:r>
              <a:rPr lang="ru-RU" sz="1900" dirty="0" err="1" smtClean="0"/>
              <a:t>Третьякевич</a:t>
            </a:r>
            <a:r>
              <a:rPr lang="ru-RU" sz="1900" dirty="0" smtClean="0"/>
              <a:t>. Членами штаба были Георгий </a:t>
            </a:r>
            <a:r>
              <a:rPr lang="ru-RU" sz="1900" dirty="0" err="1" smtClean="0"/>
              <a:t>Арутюнянц</a:t>
            </a:r>
            <a:r>
              <a:rPr lang="ru-RU" sz="1900" dirty="0" smtClean="0"/>
              <a:t> — ответственный за информацию, Иван </a:t>
            </a:r>
            <a:r>
              <a:rPr lang="ru-RU" sz="1900" dirty="0" err="1" smtClean="0"/>
              <a:t>Земнухов</a:t>
            </a:r>
            <a:r>
              <a:rPr lang="ru-RU" sz="1900" dirty="0" smtClean="0"/>
              <a:t> — начальник штаба, Олег Кошевой — ответственный за безопасность, Василий Левашов — командир центральной группы и Сергей Тюленин — командир боевой группы. Позже в штаб были введены </a:t>
            </a:r>
            <a:r>
              <a:rPr lang="ru-RU" sz="1900" dirty="0" err="1" smtClean="0"/>
              <a:t>Ульяна</a:t>
            </a:r>
            <a:r>
              <a:rPr lang="ru-RU" sz="1900" dirty="0" smtClean="0"/>
              <a:t> Громова и Любовь Шевцова. Большинство молодогвардейцев были комсомольцами.</a:t>
            </a:r>
          </a:p>
          <a:p>
            <a:endParaRPr lang="ru-RU" dirty="0"/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747760" cy="2548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500174"/>
            <a:ext cx="2871216" cy="4126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357298"/>
            <a:ext cx="5214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мае-июле 1942 года находился на фронте. Попав в плен в одном из боёв на Дону, сбежал, вернулся в Краснодон и стал командиром «Молодой гвардии».</a:t>
            </a:r>
          </a:p>
          <a:p>
            <a:pPr indent="457200"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13 августа 1944 года во время боев за польский городок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Глогув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капитан Иван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Туркенич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был смертельно ранен и через сутки скончался. Похоронен в польском городе Жешув на кладбище советских воинов.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Иван </a:t>
            </a:r>
            <a:r>
              <a:rPr lang="ru-RU" sz="2600" b="1" dirty="0" err="1" smtClean="0"/>
              <a:t>Туркенич</a:t>
            </a:r>
            <a:r>
              <a:rPr lang="ru-RU" sz="2600" b="1" dirty="0" smtClean="0"/>
              <a:t> (1920-1944)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photo269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2957085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285728"/>
            <a:ext cx="6143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Виктор </a:t>
            </a:r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</a:rPr>
              <a:t>Третьякевич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(1924-1943)</a:t>
            </a: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785794"/>
            <a:ext cx="478634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950" dirty="0" smtClean="0">
                <a:solidFill>
                  <a:schemeClr val="bg2">
                    <a:lumMod val="25000"/>
                  </a:schemeClr>
                </a:solidFill>
              </a:rPr>
              <a:t>Когда была создана подпольная комсомольская организация "Молодая гвардия", </a:t>
            </a:r>
            <a:r>
              <a:rPr lang="ru-RU" sz="1950" dirty="0" err="1" smtClean="0">
                <a:solidFill>
                  <a:schemeClr val="bg2">
                    <a:lumMod val="25000"/>
                  </a:schemeClr>
                </a:solidFill>
              </a:rPr>
              <a:t>Третьякевича</a:t>
            </a:r>
            <a:r>
              <a:rPr lang="ru-RU" sz="1950" dirty="0" smtClean="0">
                <a:solidFill>
                  <a:schemeClr val="bg2">
                    <a:lumMod val="25000"/>
                  </a:schemeClr>
                </a:solidFill>
              </a:rPr>
              <a:t> избрали ее комиссаром. Вместе с товарищами принимал участие в разработке планов боевых операций и их осуществлении, в создании подпольной типографии, печатании листовок. </a:t>
            </a:r>
          </a:p>
          <a:p>
            <a:pPr indent="457200" algn="just"/>
            <a:r>
              <a:rPr lang="ru-RU" sz="1950" dirty="0" smtClean="0">
                <a:solidFill>
                  <a:schemeClr val="bg2">
                    <a:lumMod val="25000"/>
                  </a:schemeClr>
                </a:solidFill>
              </a:rPr>
              <a:t>1 января 1943 года Виктор </a:t>
            </a:r>
            <a:r>
              <a:rPr lang="ru-RU" sz="1950" dirty="0" err="1" smtClean="0">
                <a:solidFill>
                  <a:schemeClr val="bg2">
                    <a:lumMod val="25000"/>
                  </a:schemeClr>
                </a:solidFill>
              </a:rPr>
              <a:t>Третьякевич</a:t>
            </a:r>
            <a:r>
              <a:rPr lang="ru-RU" sz="1950" dirty="0" smtClean="0">
                <a:solidFill>
                  <a:schemeClr val="bg2">
                    <a:lumMod val="25000"/>
                  </a:schemeClr>
                </a:solidFill>
              </a:rPr>
              <a:t> был арестован и подвергнут страшным пыткам. </a:t>
            </a:r>
          </a:p>
          <a:p>
            <a:pPr indent="457200" algn="just"/>
            <a:r>
              <a:rPr lang="ru-RU" sz="1950" dirty="0" smtClean="0">
                <a:solidFill>
                  <a:schemeClr val="bg2">
                    <a:lumMod val="25000"/>
                  </a:schemeClr>
                </a:solidFill>
              </a:rPr>
              <a:t>Истерзанный, но не сломленный пытками, он не дал палачам никаких показаний. Как и других молодогвардейцев, его казнили 15 января, сбросив в шурф шахты № 5. </a:t>
            </a:r>
          </a:p>
          <a:p>
            <a:pPr indent="457200" algn="just"/>
            <a:r>
              <a:rPr lang="ru-RU" sz="1950" dirty="0" smtClean="0">
                <a:solidFill>
                  <a:schemeClr val="bg2">
                    <a:lumMod val="25000"/>
                  </a:schemeClr>
                </a:solidFill>
              </a:rPr>
              <a:t>Похоронен в братской могиле в городе Краснодоне. </a:t>
            </a:r>
            <a:endParaRPr lang="ru-RU" sz="19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photo278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000108"/>
            <a:ext cx="3094839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643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Василий Левашов (1924-2001)</a:t>
            </a: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42918"/>
            <a:ext cx="49292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850" dirty="0" smtClean="0">
                <a:solidFill>
                  <a:schemeClr val="bg2">
                    <a:lumMod val="25000"/>
                  </a:schemeClr>
                </a:solidFill>
              </a:rPr>
              <a:t>Один из руководителей антифашистской молодежной группы, затем – член штаба организации "Молодая гвардия". Как один из руководителей организации, работал над расширением рядов подпольщиков, писал и распространял листовки, участвовал в боевых операциях, занимался приобретением оружия и боеприпасов.</a:t>
            </a:r>
          </a:p>
          <a:p>
            <a:pPr indent="457200" algn="just"/>
            <a:r>
              <a:rPr lang="ru-RU" sz="1850" dirty="0" smtClean="0">
                <a:solidFill>
                  <a:schemeClr val="bg2">
                    <a:lumMod val="25000"/>
                  </a:schemeClr>
                </a:solidFill>
              </a:rPr>
              <a:t>В сентябре 1943 года он стал рядовым Советской Армии, принимал участие в форсировании Днепра, освобождал города Херсон, Николаев, Одессу. </a:t>
            </a:r>
          </a:p>
          <a:p>
            <a:pPr indent="457200" algn="just"/>
            <a:r>
              <a:rPr lang="ru-RU" sz="1850" dirty="0" smtClean="0">
                <a:solidFill>
                  <a:schemeClr val="bg2">
                    <a:lumMod val="25000"/>
                  </a:schemeClr>
                </a:solidFill>
              </a:rPr>
              <a:t>За участие в борьбе против фашистов в тылу врага и на фронте Василий Иванович Левашов награжден орденами Красной Звезды, Отечественной войны 1-й и 2-й степеней, медалями "За освобождение Варшавы", "За взятие Берлина" и др.</a:t>
            </a:r>
            <a:endParaRPr lang="ru-RU" sz="18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odguard.ru/newphoto1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857232"/>
            <a:ext cx="3643338" cy="5292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Иван </a:t>
            </a:r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</a:rPr>
              <a:t>Земнухов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(1923-1943)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857232"/>
            <a:ext cx="4357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Важная роль принадлежит ему в создании подпольной типографии.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декабре 1942 года стал администратором кружка художественной самодеятельности им. А. Горького. Этот клуб по сути стал штаб-квартирой молодогвардейцев. 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Ночью с 15 на 16 января 1943 года после страшных пыток вместе с товарищами был живым сброшен в шурф шахты № 5.</a:t>
            </a:r>
          </a:p>
          <a:p>
            <a:pPr indent="45720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Похоронен в братской могиле в городе Краснодоне.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554</TotalTime>
  <Words>2046</Words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57</cp:revision>
  <dcterms:created xsi:type="dcterms:W3CDTF">2016-05-24T11:28:48Z</dcterms:created>
  <dcterms:modified xsi:type="dcterms:W3CDTF">2016-05-25T13:08:23Z</dcterms:modified>
</cp:coreProperties>
</file>